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notesSlides/notesSlide11.xml" ContentType="application/vnd.openxmlformats-officedocument.presentationml.notes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notesSlides/notesSlide32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23.xml" ContentType="application/vnd.openxmlformats-officedocument.presentationml.slide+xml"/>
  <Default Extension="fntdata" ContentType="application/x-fontdata"/>
  <Override PartName="/ppt/slideLayouts/slideLayout9.xml" ContentType="application/vnd.openxmlformats-officedocument.presentationml.slideLayou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comments/comment2.xml" ContentType="application/vnd.openxmlformats-officedocument.presentationml.comments+xml"/>
  <Override PartName="/ppt/notesSlides/notesSlide1.xml" ContentType="application/vnd.openxmlformats-officedocument.presentationml.notesSlide+xml"/>
  <Override PartName="/ppt/slides/slide4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37.xml" ContentType="application/vnd.openxmlformats-officedocument.presentationml.slide+xml"/>
  <Override PartName="/ppt/notesSlides/notesSlide43.xml" ContentType="application/vnd.openxmlformats-officedocument.presentationml.notesSlide+xml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notesSlides/notesSlide18.xml" ContentType="application/vnd.openxmlformats-officedocument.presentationml.notesSlide+xml"/>
  <Override PartName="/ppt/commentAuthors.xml" ContentType="application/vnd.openxmlformats-officedocument.presentationml.commentAuthors+xml"/>
  <Default Extension="png" ContentType="image/png"/>
  <Override PartName="/ppt/slides/slide27.xml" ContentType="application/vnd.openxmlformats-officedocument.presentationml.slide+xml"/>
  <Override PartName="/docProps/core.xml" ContentType="application/vnd.openxmlformats-package.core-properties+xml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Override PartName="/ppt/notesSlides/notesSlide39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4.xml" ContentType="application/vnd.openxmlformats-officedocument.presentationml.notes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8.xml" ContentType="application/vnd.openxmlformats-officedocument.presentationml.notesSlide+xml"/>
  <Override PartName="/ppt/theme/theme2.xml" ContentType="application/vnd.openxmlformats-officedocument.theme+xml"/>
  <Override PartName="/ppt/notesSlides/notesSlide27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notesSlides/notesSlide40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6.xml" ContentType="application/vnd.openxmlformats-officedocument.presentationml.notesSlide+xml"/>
  <Default Extension="xml" ContentType="application/xml"/>
  <Default Extension="xlsx" ContentType="application/vnd.openxmlformats-officedocument.spreadsheetml.sheet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4.xml" ContentType="application/vnd.openxmlformats-officedocument.presentationml.slide+xml"/>
  <Override PartName="/ppt/slides/slide40.xml" ContentType="application/vnd.openxmlformats-officedocument.presentationml.slide+xml"/>
  <Override PartName="/ppt/slides/slide34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44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jpeg" ContentType="image/jpeg"/>
  <Override PartName="/ppt/notesSlides/notesSlide33.xml" ContentType="application/vnd.openxmlformats-officedocument.presentationml.notes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embedTrueTypeFonts="1">
  <p:sldMasterIdLst>
    <p:sldMasterId r:id="rId1"/>
  </p:sldMasterIdLst>
  <p:notesMasterIdLst>
    <p:notesMasterId r:id="rId46"/>
  </p:notesMasterIdLst>
  <p:handoutMasterIdLst>
    <p:handoutMasterId r:id="rId47"/>
  </p:handoutMasterIdLst>
  <p:sldIdLst>
    <p:sldId id="256" r:id="rId2"/>
    <p:sldId id="340" r:id="rId3"/>
    <p:sldId id="333" r:id="rId4"/>
    <p:sldId id="303" r:id="rId5"/>
    <p:sldId id="301" r:id="rId6"/>
    <p:sldId id="294" r:id="rId7"/>
    <p:sldId id="304" r:id="rId8"/>
    <p:sldId id="300" r:id="rId9"/>
    <p:sldId id="264" r:id="rId10"/>
    <p:sldId id="306" r:id="rId11"/>
    <p:sldId id="321" r:id="rId12"/>
    <p:sldId id="331" r:id="rId13"/>
    <p:sldId id="349" r:id="rId14"/>
    <p:sldId id="302" r:id="rId15"/>
    <p:sldId id="336" r:id="rId16"/>
    <p:sldId id="285" r:id="rId17"/>
    <p:sldId id="268" r:id="rId18"/>
    <p:sldId id="307" r:id="rId19"/>
    <p:sldId id="348" r:id="rId20"/>
    <p:sldId id="311" r:id="rId21"/>
    <p:sldId id="317" r:id="rId22"/>
    <p:sldId id="343" r:id="rId23"/>
    <p:sldId id="272" r:id="rId24"/>
    <p:sldId id="346" r:id="rId25"/>
    <p:sldId id="337" r:id="rId26"/>
    <p:sldId id="332" r:id="rId27"/>
    <p:sldId id="341" r:id="rId28"/>
    <p:sldId id="297" r:id="rId29"/>
    <p:sldId id="350" r:id="rId30"/>
    <p:sldId id="338" r:id="rId31"/>
    <p:sldId id="276" r:id="rId32"/>
    <p:sldId id="319" r:id="rId33"/>
    <p:sldId id="281" r:id="rId34"/>
    <p:sldId id="279" r:id="rId35"/>
    <p:sldId id="271" r:id="rId36"/>
    <p:sldId id="270" r:id="rId37"/>
    <p:sldId id="345" r:id="rId38"/>
    <p:sldId id="344" r:id="rId39"/>
    <p:sldId id="339" r:id="rId40"/>
    <p:sldId id="292" r:id="rId41"/>
    <p:sldId id="282" r:id="rId42"/>
    <p:sldId id="329" r:id="rId43"/>
    <p:sldId id="309" r:id="rId44"/>
    <p:sldId id="310" r:id="rId45"/>
  </p:sldIdLst>
  <p:sldSz cx="10688638" cy="7562850"/>
  <p:notesSz cx="6858000" cy="9144000"/>
  <p:embeddedFontLst>
    <p:embeddedFont>
      <p:font typeface="Consolas"/>
      <p:regular r:id="rId48"/>
      <p:bold r:id="rId49"/>
      <p:italic r:id="rId50"/>
      <p:boldItalic r:id="rId51"/>
    </p:embeddedFont>
    <p:embeddedFont>
      <p:font typeface="Corbel"/>
      <p:regular r:id="rId52"/>
      <p:bold r:id="rId53"/>
      <p:italic r:id="rId54"/>
      <p:boldItalic r:id="rId55"/>
    </p:embeddedFont>
    <p:embeddedFont>
      <p:font typeface="Wingdings 2" charset="2"/>
      <p:regular r:id="rId56"/>
    </p:embeddedFont>
    <p:embeddedFont>
      <p:font typeface="Calibri"/>
      <p:regular r:id="rId57"/>
      <p:bold r:id="rId58"/>
      <p:italic r:id="rId59"/>
      <p:boldItalic r:id="rId60"/>
    </p:embeddedFont>
    <p:embeddedFont>
      <p:font typeface="Wingdings 3" charset="2"/>
      <p:regular r:id="rId61"/>
    </p:embeddedFont>
  </p:embeddedFontLst>
  <p:defaultTextStyle>
    <a:defPPr>
      <a:defRPr lang="de-DE"/>
    </a:defPPr>
    <a:lvl1pPr marL="0" algn="l" defTabSz="104235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180" algn="l" defTabSz="104235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358" algn="l" defTabSz="104235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3535" algn="l" defTabSz="104235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4715" algn="l" defTabSz="104235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5893" algn="l" defTabSz="104235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7073" algn="l" defTabSz="104235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8251" algn="l" defTabSz="104235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69431" algn="l" defTabSz="104235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Jan Hendrik Dithmar" initials="JHD" lastIdx="22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ittlere Formatvorlage 1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ittlere Formatvorlage 3 - 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6349" autoAdjust="0"/>
    <p:restoredTop sz="94654" autoAdjust="0"/>
  </p:normalViewPr>
  <p:slideViewPr>
    <p:cSldViewPr>
      <p:cViewPr varScale="1">
        <p:scale>
          <a:sx n="99" d="100"/>
          <a:sy n="99" d="100"/>
        </p:scale>
        <p:origin x="-640" y="-104"/>
      </p:cViewPr>
      <p:guideLst>
        <p:guide orient="horz" pos="2382"/>
        <p:guide pos="3366"/>
      </p:guideLst>
    </p:cSldViewPr>
  </p:slideViewPr>
  <p:outlineViewPr>
    <p:cViewPr>
      <p:scale>
        <a:sx n="33" d="100"/>
        <a:sy n="33" d="100"/>
      </p:scale>
      <p:origin x="48" y="97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26"/>
    </p:cViewPr>
  </p:sorterViewPr>
  <p:notesViewPr>
    <p:cSldViewPr>
      <p:cViewPr>
        <p:scale>
          <a:sx n="100" d="100"/>
          <a:sy n="100" d="100"/>
        </p:scale>
        <p:origin x="-1242" y="92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64" Type="http://schemas.openxmlformats.org/officeDocument/2006/relationships/presProps" Target="presProps.xml"/><Relationship Id="rId60" Type="http://schemas.openxmlformats.org/officeDocument/2006/relationships/font" Target="fonts/font13.fntdata"/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font" Target="fonts/font3.fntdata"/><Relationship Id="rId63" Type="http://schemas.openxmlformats.org/officeDocument/2006/relationships/commentAuthors" Target="commentAuthors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58" Type="http://schemas.openxmlformats.org/officeDocument/2006/relationships/font" Target="fonts/font11.fntdata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font" Target="fonts/font2.fntdata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notesMaster" Target="notesMasters/notesMaster1.xml"/><Relationship Id="rId57" Type="http://schemas.openxmlformats.org/officeDocument/2006/relationships/font" Target="fonts/font10.fntdata"/><Relationship Id="rId59" Type="http://schemas.openxmlformats.org/officeDocument/2006/relationships/font" Target="fonts/font12.fntdata"/><Relationship Id="rId35" Type="http://schemas.openxmlformats.org/officeDocument/2006/relationships/slide" Target="slides/slide34.xml"/><Relationship Id="rId51" Type="http://schemas.openxmlformats.org/officeDocument/2006/relationships/font" Target="fonts/font4.fntdata"/><Relationship Id="rId55" Type="http://schemas.openxmlformats.org/officeDocument/2006/relationships/font" Target="fonts/font8.fntdata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62" Type="http://schemas.openxmlformats.org/officeDocument/2006/relationships/printerSettings" Target="printerSettings/printerSettings1.bin"/><Relationship Id="rId66" Type="http://schemas.openxmlformats.org/officeDocument/2006/relationships/theme" Target="theme/theme1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handoutMaster" Target="handoutMasters/handoutMaster1.xml"/><Relationship Id="rId56" Type="http://schemas.openxmlformats.org/officeDocument/2006/relationships/font" Target="fonts/font9.fntdata"/><Relationship Id="rId48" Type="http://schemas.openxmlformats.org/officeDocument/2006/relationships/font" Target="fonts/font1.fntdata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font" Target="fonts/font5.fntdata"/><Relationship Id="rId65" Type="http://schemas.openxmlformats.org/officeDocument/2006/relationships/viewProps" Target="viewProps.xml"/><Relationship Id="rId67" Type="http://schemas.openxmlformats.org/officeDocument/2006/relationships/tableStyles" Target="tableStyles.xml"/><Relationship Id="rId54" Type="http://schemas.openxmlformats.org/officeDocument/2006/relationships/font" Target="fonts/font7.fntdata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61" Type="http://schemas.openxmlformats.org/officeDocument/2006/relationships/font" Target="fonts/font14.fntdata"/><Relationship Id="rId53" Type="http://schemas.openxmlformats.org/officeDocument/2006/relationships/font" Target="fonts/font6.fntdata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Tabelle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Tabelle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Tabelle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style val="2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Tabelle1!$B$1</c:f>
              <c:strCache>
                <c:ptCount val="1"/>
                <c:pt idx="0">
                  <c:v>No Tutor</c:v>
                </c:pt>
              </c:strCache>
            </c:strRef>
          </c:tx>
          <c:dLbls>
            <c:dLbl>
              <c:idx val="2"/>
              <c:layout>
                <c:manualLayout>
                  <c:x val="0.0092413813463808"/>
                  <c:y val="-0.00755667506297231"/>
                </c:manualLayout>
              </c:layout>
              <c:showVal val="1"/>
            </c:dLbl>
            <c:txPr>
              <a:bodyPr/>
              <a:lstStyle/>
              <a:p>
                <a:pPr>
                  <a:defRPr b="0"/>
                </a:pPr>
                <a:endParaRPr lang="de-DE"/>
              </a:p>
            </c:txPr>
            <c:showVal val="1"/>
          </c:dLbls>
          <c:cat>
            <c:strRef>
              <c:f>Tabelle1!$A$2:$A$4</c:f>
              <c:strCache>
                <c:ptCount val="3"/>
                <c:pt idx="0">
                  <c:v>Math Pretest</c:v>
                </c:pt>
                <c:pt idx="1">
                  <c:v>Math Posttest</c:v>
                </c:pt>
                <c:pt idx="2">
                  <c:v>MCAS Passing Rate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2" formatCode="0%">
                  <c:v>0.76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Tutor Control</c:v>
                </c:pt>
              </c:strCache>
            </c:strRef>
          </c:tx>
          <c:dLbls>
            <c:dLbl>
              <c:idx val="0"/>
              <c:layout>
                <c:manualLayout>
                  <c:x val="0.0105615786815781"/>
                  <c:y val="-0.0377833753148615"/>
                </c:manualLayout>
              </c:layout>
              <c:showVal val="1"/>
            </c:dLbl>
            <c:dLbl>
              <c:idx val="1"/>
              <c:layout>
                <c:manualLayout>
                  <c:x val="0.00264039467039454"/>
                  <c:y val="-0.0377833753148615"/>
                </c:manualLayout>
              </c:layout>
              <c:showVal val="1"/>
            </c:dLbl>
            <c:dLbl>
              <c:idx val="2"/>
              <c:layout>
                <c:manualLayout>
                  <c:x val="0.00264039467039454"/>
                  <c:y val="-0.0478589420654912"/>
                </c:manualLayout>
              </c:layout>
              <c:showVal val="1"/>
            </c:dLbl>
            <c:txPr>
              <a:bodyPr/>
              <a:lstStyle/>
              <a:p>
                <a:pPr>
                  <a:defRPr b="0"/>
                </a:pPr>
                <a:endParaRPr lang="de-DE"/>
              </a:p>
            </c:txPr>
            <c:showVal val="1"/>
          </c:dLbls>
          <c:cat>
            <c:strRef>
              <c:f>Tabelle1!$A$2:$A$4</c:f>
              <c:strCache>
                <c:ptCount val="3"/>
                <c:pt idx="0">
                  <c:v>Math Pretest</c:v>
                </c:pt>
                <c:pt idx="1">
                  <c:v>Math Posttest</c:v>
                </c:pt>
                <c:pt idx="2">
                  <c:v>MCAS Passing Rate</c:v>
                </c:pt>
              </c:strCache>
            </c:strRef>
          </c:cat>
          <c:val>
            <c:numRef>
              <c:f>Tabelle1!$C$2:$C$4</c:f>
              <c:numCache>
                <c:formatCode>0%</c:formatCode>
                <c:ptCount val="3"/>
                <c:pt idx="0">
                  <c:v>0.4</c:v>
                </c:pt>
                <c:pt idx="1">
                  <c:v>0.4</c:v>
                </c:pt>
                <c:pt idx="2">
                  <c:v>0.79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Tutor Intervention</c:v>
                </c:pt>
              </c:strCache>
            </c:strRef>
          </c:tx>
          <c:dLbls>
            <c:dLbl>
              <c:idx val="0"/>
              <c:layout>
                <c:manualLayout>
                  <c:x val="0.019802856075413"/>
                  <c:y val="-0.0125946567762153"/>
                </c:manualLayout>
              </c:layout>
              <c:showVal val="1"/>
            </c:dLbl>
            <c:dLbl>
              <c:idx val="1"/>
              <c:layout>
                <c:manualLayout>
                  <c:x val="0.0132019733519727"/>
                  <c:y val="-0.0251889168765743"/>
                </c:manualLayout>
              </c:layout>
              <c:showVal val="1"/>
            </c:dLbl>
            <c:dLbl>
              <c:idx val="2"/>
              <c:layout>
                <c:manualLayout>
                  <c:x val="0.00528078934078909"/>
                  <c:y val="-0.0151133501259446"/>
                </c:manualLayout>
              </c:layout>
              <c:showVal val="1"/>
            </c:dLbl>
            <c:txPr>
              <a:bodyPr/>
              <a:lstStyle/>
              <a:p>
                <a:pPr>
                  <a:defRPr b="0"/>
                </a:pPr>
                <a:endParaRPr lang="de-DE"/>
              </a:p>
            </c:txPr>
            <c:showVal val="1"/>
          </c:dLbls>
          <c:cat>
            <c:strRef>
              <c:f>Tabelle1!$A$2:$A$4</c:f>
              <c:strCache>
                <c:ptCount val="3"/>
                <c:pt idx="0">
                  <c:v>Math Pretest</c:v>
                </c:pt>
                <c:pt idx="1">
                  <c:v>Math Posttest</c:v>
                </c:pt>
                <c:pt idx="2">
                  <c:v>MCAS Passing Rate</c:v>
                </c:pt>
              </c:strCache>
            </c:strRef>
          </c:cat>
          <c:val>
            <c:numRef>
              <c:f>Tabelle1!$D$2:$D$4</c:f>
              <c:numCache>
                <c:formatCode>0%</c:formatCode>
                <c:ptCount val="3"/>
                <c:pt idx="0">
                  <c:v>0.33</c:v>
                </c:pt>
                <c:pt idx="1">
                  <c:v>0.42</c:v>
                </c:pt>
                <c:pt idx="2">
                  <c:v>0.92</c:v>
                </c:pt>
              </c:numCache>
            </c:numRef>
          </c:val>
        </c:ser>
        <c:dLbls>
          <c:showVal val="1"/>
        </c:dLbls>
        <c:shape val="box"/>
        <c:axId val="420068376"/>
        <c:axId val="420071512"/>
        <c:axId val="0"/>
      </c:bar3DChart>
      <c:catAx>
        <c:axId val="420068376"/>
        <c:scaling>
          <c:orientation val="minMax"/>
        </c:scaling>
        <c:axPos val="b"/>
        <c:tickLblPos val="nextTo"/>
        <c:crossAx val="420071512"/>
        <c:crosses val="autoZero"/>
        <c:auto val="1"/>
        <c:lblAlgn val="ctr"/>
        <c:lblOffset val="100"/>
      </c:catAx>
      <c:valAx>
        <c:axId val="420071512"/>
        <c:scaling>
          <c:orientation val="minMax"/>
        </c:scaling>
        <c:axPos val="l"/>
        <c:majorGridlines/>
        <c:numFmt formatCode="0%" sourceLinked="0"/>
        <c:tickLblPos val="nextTo"/>
        <c:crossAx val="420068376"/>
        <c:crosses val="autoZero"/>
        <c:crossBetween val="between"/>
        <c:minorUnit val="0.02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de-DE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style val="18"/>
  <c:chart>
    <c:plotArea>
      <c:layout/>
      <c:lineChart>
        <c:grouping val="standard"/>
        <c:ser>
          <c:idx val="0"/>
          <c:order val="0"/>
          <c:tx>
            <c:strRef>
              <c:f>Tabelle1!$B$1</c:f>
              <c:strCache>
                <c:ptCount val="1"/>
                <c:pt idx="0">
                  <c:v>Tutor Control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strRef>
              <c:f>Tabelle1!$A$2:$A$3</c:f>
              <c:strCache>
                <c:ptCount val="2"/>
                <c:pt idx="0">
                  <c:v>Math Pretest</c:v>
                </c:pt>
                <c:pt idx="1">
                  <c:v>Math Posttest</c:v>
                </c:pt>
              </c:strCache>
            </c:strRef>
          </c:cat>
          <c:val>
            <c:numRef>
              <c:f>Tabelle1!$B$2:$B$3</c:f>
              <c:numCache>
                <c:formatCode>0%</c:formatCode>
                <c:ptCount val="2"/>
                <c:pt idx="0">
                  <c:v>0.4</c:v>
                </c:pt>
                <c:pt idx="1">
                  <c:v>0.4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Tutor Interventions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strRef>
              <c:f>Tabelle1!$A$2:$A$3</c:f>
              <c:strCache>
                <c:ptCount val="2"/>
                <c:pt idx="0">
                  <c:v>Math Pretest</c:v>
                </c:pt>
                <c:pt idx="1">
                  <c:v>Math Posttest</c:v>
                </c:pt>
              </c:strCache>
            </c:strRef>
          </c:cat>
          <c:val>
            <c:numRef>
              <c:f>Tabelle1!$C$2:$C$3</c:f>
              <c:numCache>
                <c:formatCode>0%</c:formatCode>
                <c:ptCount val="2"/>
                <c:pt idx="0">
                  <c:v>0.33</c:v>
                </c:pt>
                <c:pt idx="1">
                  <c:v>0.42</c:v>
                </c:pt>
              </c:numCache>
            </c:numRef>
          </c:val>
        </c:ser>
        <c:marker val="1"/>
        <c:axId val="420195880"/>
        <c:axId val="420198936"/>
      </c:lineChart>
      <c:catAx>
        <c:axId val="420195880"/>
        <c:scaling>
          <c:orientation val="minMax"/>
        </c:scaling>
        <c:axPos val="b"/>
        <c:tickLblPos val="nextTo"/>
        <c:crossAx val="420198936"/>
        <c:crosses val="autoZero"/>
        <c:auto val="1"/>
        <c:lblAlgn val="ctr"/>
        <c:lblOffset val="100"/>
      </c:catAx>
      <c:valAx>
        <c:axId val="420198936"/>
        <c:scaling>
          <c:orientation val="minMax"/>
          <c:min val="0.3"/>
        </c:scaling>
        <c:axPos val="l"/>
        <c:numFmt formatCode="0%" sourceLinked="1"/>
        <c:tickLblPos val="nextTo"/>
        <c:crossAx val="420195880"/>
        <c:crosses val="autoZero"/>
        <c:crossBetween val="between"/>
        <c:majorUnit val="0.05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de-DE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style val="2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Tabelle1!$B$1</c:f>
              <c:strCache>
                <c:ptCount val="1"/>
                <c:pt idx="0">
                  <c:v>Tutor Control</c:v>
                </c:pt>
              </c:strCache>
            </c:strRef>
          </c:tx>
          <c:spPr>
            <a:solidFill>
              <a:srgbClr val="EA157A"/>
            </a:solidFill>
            <a:ln w="12700" cap="flat" cmpd="sng" algn="ctr">
              <a:noFill/>
              <a:prstDash val="solid"/>
            </a:ln>
            <a:effectLst/>
          </c:spPr>
          <c:cat>
            <c:strRef>
              <c:f>Tabelle1!$A$2:$A$6</c:f>
              <c:strCache>
                <c:ptCount val="5"/>
                <c:pt idx="0">
                  <c:v>"The Wayang Tutor is friendly"</c:v>
                </c:pt>
                <c:pt idx="1">
                  <c:v>"The Wayang Tutor is smart"</c:v>
                </c:pt>
                <c:pt idx="2">
                  <c:v>Learning Orientation</c:v>
                </c:pt>
                <c:pt idx="3">
                  <c:v>Did you learn how to tackle math problems by using the Wayang system?</c:v>
                </c:pt>
                <c:pt idx="4">
                  <c:v>Helpfulness of the help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3.9</c:v>
                </c:pt>
                <c:pt idx="1">
                  <c:v>4.3</c:v>
                </c:pt>
                <c:pt idx="2">
                  <c:v>0.390000000000002</c:v>
                </c:pt>
                <c:pt idx="3">
                  <c:v>3.1</c:v>
                </c:pt>
                <c:pt idx="4">
                  <c:v>3.8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Tutor Interventions</c:v>
                </c:pt>
              </c:strCache>
            </c:strRef>
          </c:tx>
          <c:spPr>
            <a:solidFill>
              <a:schemeClr val="accent3"/>
            </a:solidFill>
            <a:ln w="12700" cap="flat" cmpd="sng" algn="ctr">
              <a:noFill/>
              <a:prstDash val="solid"/>
            </a:ln>
            <a:effectLst/>
          </c:spPr>
          <c:cat>
            <c:strRef>
              <c:f>Tabelle1!$A$2:$A$6</c:f>
              <c:strCache>
                <c:ptCount val="5"/>
                <c:pt idx="0">
                  <c:v>"The Wayang Tutor is friendly"</c:v>
                </c:pt>
                <c:pt idx="1">
                  <c:v>"The Wayang Tutor is smart"</c:v>
                </c:pt>
                <c:pt idx="2">
                  <c:v>Learning Orientation</c:v>
                </c:pt>
                <c:pt idx="3">
                  <c:v>Did you learn how to tackle math problems by using the Wayang system?</c:v>
                </c:pt>
                <c:pt idx="4">
                  <c:v>Helpfulness of the help</c:v>
                </c:pt>
              </c:strCache>
            </c:strRef>
          </c:cat>
          <c:val>
            <c:numRef>
              <c:f>Tabelle1!$C$2:$C$6</c:f>
              <c:numCache>
                <c:formatCode>General</c:formatCode>
                <c:ptCount val="5"/>
                <c:pt idx="0">
                  <c:v>4.8</c:v>
                </c:pt>
                <c:pt idx="1">
                  <c:v>5.1</c:v>
                </c:pt>
                <c:pt idx="2">
                  <c:v>0.600000000000001</c:v>
                </c:pt>
                <c:pt idx="3">
                  <c:v>3.5</c:v>
                </c:pt>
                <c:pt idx="4">
                  <c:v>4.2</c:v>
                </c:pt>
              </c:numCache>
            </c:numRef>
          </c:val>
        </c:ser>
        <c:shape val="box"/>
        <c:axId val="420254824"/>
        <c:axId val="420257848"/>
        <c:axId val="0"/>
      </c:bar3DChart>
      <c:catAx>
        <c:axId val="420254824"/>
        <c:scaling>
          <c:orientation val="minMax"/>
        </c:scaling>
        <c:axPos val="b"/>
        <c:tickLblPos val="nextTo"/>
        <c:crossAx val="420257848"/>
        <c:crosses val="autoZero"/>
        <c:auto val="1"/>
        <c:lblAlgn val="ctr"/>
        <c:lblOffset val="100"/>
      </c:catAx>
      <c:valAx>
        <c:axId val="420257848"/>
        <c:scaling>
          <c:orientation val="minMax"/>
        </c:scaling>
        <c:axPos val="l"/>
        <c:majorGridlines/>
        <c:numFmt formatCode="General" sourceLinked="1"/>
        <c:tickLblPos val="nextTo"/>
        <c:crossAx val="42025482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de-DE"/>
    </a:p>
  </c:txPr>
  <c:externalData r:id="rId1"/>
</c:chartSpace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 authorId="0" dt="2008-01-31T12:22:36.453" idx="15">
    <p:pos x="10" y="10"/>
    <p:text>Welche Daten werden erhoben?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 authorId="0" dt="2008-01-31T12:30:03.957" idx="17">
    <p:pos x="10" y="10"/>
    <p:text>Wozu dient das? Will man das wissen?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98385D-FE2C-794F-902D-67625FD9A869}" type="datetimeFigureOut">
              <a:rPr lang="de-DE" smtClean="0"/>
              <a:pPr/>
              <a:t>26.02.2008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704704-223C-F641-A2D7-089E654A420D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96A45-E751-41ED-A1CE-9E682529D857}" type="datetimeFigureOut">
              <a:rPr lang="de-DE" smtClean="0"/>
              <a:pPr/>
              <a:t>26.02.2008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C6143-8AAB-42E4-B185-413DD0145AF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04235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180" algn="l" defTabSz="104235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358" algn="l" defTabSz="104235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3535" algn="l" defTabSz="104235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4715" algn="l" defTabSz="104235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5893" algn="l" defTabSz="104235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7073" algn="l" defTabSz="104235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8251" algn="l" defTabSz="104235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69431" algn="l" defTabSz="104235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06475" y="685800"/>
            <a:ext cx="484505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Paper:</a:t>
            </a:r>
          </a:p>
          <a:p>
            <a:r>
              <a:rPr lang="en-US" noProof="0" dirty="0" smtClean="0"/>
              <a:t>Repairing</a:t>
            </a:r>
            <a:r>
              <a:rPr lang="en-US" baseline="0" noProof="0" dirty="0" smtClean="0"/>
              <a:t> Disengagement With Non-Invasive Interventions</a:t>
            </a:r>
          </a:p>
          <a:p>
            <a:r>
              <a:rPr lang="en-US" baseline="0" noProof="0" dirty="0" smtClean="0"/>
              <a:t>Ivon ARROYO et al. (2007)</a:t>
            </a:r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6143-8AAB-42E4-B185-413DD0145AF6}" type="slidenum">
              <a:rPr lang="de-DE" smtClean="0"/>
              <a:pPr/>
              <a:t>1</a:t>
            </a:fld>
            <a:endParaRPr lang="de-DE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06475" y="685800"/>
            <a:ext cx="484505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</a:t>
            </a:r>
            <a:r>
              <a:rPr lang="en-US" baseline="0" dirty="0" smtClean="0"/>
              <a:t> of this design: One can get overview of own knowledge; whole progress is depicted.</a:t>
            </a:r>
          </a:p>
          <a:p>
            <a:r>
              <a:rPr lang="en-US" baseline="0" dirty="0" smtClean="0"/>
              <a:t>CONTRA of this design: Do not see actual performance in previous tasks.</a:t>
            </a:r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6143-8AAB-42E4-B185-413DD0145AF6}" type="slidenum">
              <a:rPr lang="de-DE" smtClean="0"/>
              <a:pPr/>
              <a:t>10</a:t>
            </a:fld>
            <a:endParaRPr lang="de-DE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06475" y="685800"/>
            <a:ext cx="484505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6143-8AAB-42E4-B185-413DD0145AF6}" type="slidenum">
              <a:rPr lang="de-DE" smtClean="0"/>
              <a:pPr/>
              <a:t>11</a:t>
            </a:fld>
            <a:endParaRPr lang="de-DE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06475" y="685800"/>
            <a:ext cx="484505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Of course, in this setting the</a:t>
            </a:r>
            <a:r>
              <a:rPr lang="en-US" baseline="0" dirty="0" smtClean="0"/>
              <a:t> students were not been able to use this tip already because they didn’t had the possibility to click the help button.</a:t>
            </a:r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6143-8AAB-42E4-B185-413DD0145AF6}" type="slidenum">
              <a:rPr lang="de-DE" smtClean="0"/>
              <a:pPr/>
              <a:t>12</a:t>
            </a:fld>
            <a:endParaRPr lang="de-DE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06475" y="685800"/>
            <a:ext cx="484505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Of course, in this setting the</a:t>
            </a:r>
            <a:r>
              <a:rPr lang="en-US" baseline="0" dirty="0" smtClean="0"/>
              <a:t> students were not been able to use this tip already because they didn’t had the possibility to click the help button.</a:t>
            </a:r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6143-8AAB-42E4-B185-413DD0145AF6}" type="slidenum">
              <a:rPr lang="de-DE" smtClean="0"/>
              <a:pPr/>
              <a:t>13</a:t>
            </a:fld>
            <a:endParaRPr lang="de-DE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06475" y="685800"/>
            <a:ext cx="484505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Pretest: online test in mathematics</a:t>
            </a:r>
          </a:p>
          <a:p>
            <a:r>
              <a:rPr lang="en-US" dirty="0" smtClean="0"/>
              <a:t>Posttest: online test in mathematics</a:t>
            </a:r>
          </a:p>
          <a:p>
            <a:r>
              <a:rPr lang="en-US" dirty="0" smtClean="0"/>
              <a:t>Tutoring: teaching of mathematical concepts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6143-8AAB-42E4-B185-413DD0145AF6}" type="slidenum">
              <a:rPr lang="de-DE" smtClean="0"/>
              <a:pPr/>
              <a:t>14</a:t>
            </a:fld>
            <a:endParaRPr lang="de-DE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06475" y="685800"/>
            <a:ext cx="484505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could also ask “When do interventions help?” which was actually not answered in this paper. The authors want to do it “in the near</a:t>
            </a:r>
            <a:r>
              <a:rPr lang="en-US" baseline="0" dirty="0" smtClean="0"/>
              <a:t> term”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6143-8AAB-42E4-B185-413DD0145AF6}" type="slidenum">
              <a:rPr lang="de-DE" smtClean="0"/>
              <a:pPr/>
              <a:t>15</a:t>
            </a:fld>
            <a:endParaRPr lang="de-DE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06475" y="685800"/>
            <a:ext cx="484505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Both models assume that the dependent variable is normally distributed.</a:t>
            </a:r>
          </a:p>
          <a:p>
            <a:endParaRPr lang="en-US" sz="1200" dirty="0" smtClean="0"/>
          </a:p>
          <a:p>
            <a:r>
              <a:rPr lang="en-US" sz="1200" dirty="0" smtClean="0"/>
              <a:t>ANOVA: </a:t>
            </a:r>
            <a:r>
              <a:rPr lang="en-US" dirty="0" smtClean="0"/>
              <a:t>Observed variance is partitioned into components due to different explanatory variables.</a:t>
            </a:r>
            <a:endParaRPr lang="en-US" sz="1200" dirty="0" smtClean="0"/>
          </a:p>
          <a:p>
            <a:endParaRPr lang="en-US" sz="120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ANCOVA: Merger of ANOVA and regression for continuous variables.</a:t>
            </a:r>
            <a:endParaRPr lang="en-US" sz="1200" dirty="0" smtClean="0"/>
          </a:p>
          <a:p>
            <a:endParaRPr lang="en-US" sz="1200" dirty="0" smtClean="0"/>
          </a:p>
          <a:p>
            <a:r>
              <a:rPr lang="en-US" dirty="0" smtClean="0"/>
              <a:t>In </a:t>
            </a:r>
            <a:r>
              <a:rPr lang="en-US" u="none" dirty="0" smtClean="0">
                <a:solidFill>
                  <a:schemeClr val="bg1"/>
                </a:solidFill>
              </a:rPr>
              <a:t>statistics</a:t>
            </a:r>
            <a:r>
              <a:rPr lang="en-US" dirty="0" smtClean="0"/>
              <a:t>, </a:t>
            </a:r>
            <a:r>
              <a:rPr lang="en-US" b="0" dirty="0" smtClean="0"/>
              <a:t>regression analysis</a:t>
            </a:r>
            <a:r>
              <a:rPr lang="en-US" dirty="0" smtClean="0"/>
              <a:t> is a technique which examines the relation of a </a:t>
            </a:r>
            <a:r>
              <a:rPr lang="en-US" dirty="0" smtClean="0">
                <a:solidFill>
                  <a:schemeClr val="bg1"/>
                </a:solidFill>
              </a:rPr>
              <a:t>dependent variable</a:t>
            </a:r>
            <a:r>
              <a:rPr lang="en-US" dirty="0" smtClean="0"/>
              <a:t> (response variable) to specified independent variables (explanatory variables).</a:t>
            </a:r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p: probability of error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6143-8AAB-42E4-B185-413DD0145AF6}" type="slidenum">
              <a:rPr lang="de-DE" smtClean="0"/>
              <a:pPr/>
              <a:t>16</a:t>
            </a:fld>
            <a:endParaRPr lang="de-DE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06475" y="685800"/>
            <a:ext cx="484505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Table 1: Means</a:t>
            </a:r>
            <a:r>
              <a:rPr lang="en-US" sz="1200" baseline="0" dirty="0" smtClean="0"/>
              <a:t> and standard deviations</a:t>
            </a:r>
            <a:r>
              <a:rPr lang="en-US" sz="1200" dirty="0" smtClean="0"/>
              <a:t> in performance measures</a:t>
            </a:r>
            <a:r>
              <a:rPr lang="en-US" sz="1200" baseline="0" dirty="0" smtClean="0"/>
              <a:t> before and after tutoring</a:t>
            </a:r>
          </a:p>
          <a:p>
            <a:r>
              <a:rPr lang="en-US" sz="1200" baseline="0" dirty="0" smtClean="0"/>
              <a:t>Table 1 shows a “between-subjects” analysis, which means that the groups are compared with respect to each other.</a:t>
            </a:r>
          </a:p>
          <a:p>
            <a:endParaRPr lang="en-US" sz="1200" baseline="0" dirty="0" smtClean="0"/>
          </a:p>
          <a:p>
            <a:r>
              <a:rPr lang="en-US" sz="1200" baseline="0" dirty="0" smtClean="0"/>
              <a:t>Table 2: Means and standard deviations for responses to post-tutor surveys</a:t>
            </a:r>
          </a:p>
          <a:p>
            <a:endParaRPr lang="en-US" sz="1200" baseline="0" dirty="0" smtClean="0"/>
          </a:p>
          <a:p>
            <a:r>
              <a:rPr lang="en-US" sz="1200" baseline="0" dirty="0" smtClean="0"/>
              <a:t>Learning orientation scores in two items measure performance vs. learning orientation.</a:t>
            </a:r>
          </a:p>
          <a:p>
            <a:r>
              <a:rPr lang="en-US" sz="1200" baseline="0" dirty="0" smtClean="0"/>
              <a:t>No significant differences for questions like ‘the tutor is concerned about my learning’ or self-efficacy</a:t>
            </a:r>
          </a:p>
          <a:p>
            <a:endParaRPr lang="en-US" sz="12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ANCOVA used to analyze the difference between the learning gains between the two groups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6143-8AAB-42E4-B185-413DD0145AF6}" type="slidenum">
              <a:rPr lang="de-DE" smtClean="0"/>
              <a:pPr/>
              <a:t>17</a:t>
            </a:fld>
            <a:endParaRPr lang="de-DE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06475" y="685800"/>
            <a:ext cx="484505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Shows a “between-subjects” analysis, which means that the groups are compared with respect to each other.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ANCOVA used to analyze the difference between the learning gains between the two groups</a:t>
            </a:r>
            <a:r>
              <a:rPr lang="en-US" sz="1200" baseline="0" dirty="0" smtClean="0"/>
              <a:t>. Dependent variable was posttest score (percent correct), group as independent variable and pretest as a covariate.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Test of between subjects indicated a significant difference in posttest score between the tutor-control and tutor-interventions groups (F=4.23, p=0.04), suggesting that there is a significant difference in learning gains favoring the interventions-enhanced tutor group.</a:t>
            </a:r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6143-8AAB-42E4-B185-413DD0145AF6}" type="slidenum">
              <a:rPr lang="de-DE" smtClean="0"/>
              <a:pPr/>
              <a:t>18</a:t>
            </a:fld>
            <a:endParaRPr lang="de-DE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06475" y="685800"/>
            <a:ext cx="484505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Shows a “between-subjects” analysis, which means that the groups are compared with respect to each other.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ANCOVA used to analyze the difference between the learning gains between the two groups</a:t>
            </a:r>
            <a:r>
              <a:rPr lang="en-US" sz="1200" baseline="0" dirty="0" smtClean="0"/>
              <a:t>. Dependent variable was posttest score (percent correct), group as independent variable and pretest as a covariate.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/>
              <a:t>Test of between subjects indicated a significant difference in posttest score between the tutor-control and tutor-interventions groups (F=4.23, p=0.04), suggesting that there is a significant difference in learning gains favoring the interventions-enhanced tutor group.</a:t>
            </a:r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6143-8AAB-42E4-B185-413DD0145AF6}" type="slidenum">
              <a:rPr lang="de-DE" smtClean="0"/>
              <a:pPr/>
              <a:t>19</a:t>
            </a:fld>
            <a:endParaRPr lang="de-D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06475" y="685800"/>
            <a:ext cx="484505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6143-8AAB-42E4-B185-413DD0145AF6}" type="slidenum">
              <a:rPr lang="de-DE" smtClean="0"/>
              <a:pPr/>
              <a:t>2</a:t>
            </a:fld>
            <a:endParaRPr lang="de-DE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06475" y="685800"/>
            <a:ext cx="484505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Y-axis: means for responses to post-tutor surveys</a:t>
            </a:r>
          </a:p>
          <a:p>
            <a:endParaRPr lang="en-US" dirty="0" smtClean="0"/>
          </a:p>
          <a:p>
            <a:r>
              <a:rPr lang="en-US" dirty="0" smtClean="0"/>
              <a:t>FORTH SURVEY QUESTION:</a:t>
            </a:r>
          </a:p>
          <a:p>
            <a:r>
              <a:rPr lang="en-US" dirty="0" smtClean="0"/>
              <a:t>Did you learn how to tackle math problems by usings the Wayang</a:t>
            </a:r>
            <a:r>
              <a:rPr lang="en-US" baseline="0" dirty="0" smtClean="0"/>
              <a:t> system?</a:t>
            </a:r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6143-8AAB-42E4-B185-413DD0145AF6}" type="slidenum">
              <a:rPr lang="de-DE" smtClean="0"/>
              <a:pPr/>
              <a:t>20</a:t>
            </a:fld>
            <a:endParaRPr lang="de-DE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06475" y="685800"/>
            <a:ext cx="484505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6143-8AAB-42E4-B185-413DD0145AF6}" type="slidenum">
              <a:rPr lang="de-DE" smtClean="0"/>
              <a:pPr/>
              <a:t>21</a:t>
            </a:fld>
            <a:endParaRPr lang="de-DE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06475" y="685800"/>
            <a:ext cx="484505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the level of engagement only</a:t>
            </a:r>
            <a:r>
              <a:rPr lang="en-US" baseline="0" dirty="0" smtClean="0"/>
              <a:t> be classified by using the time spent on a problem?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Students become more disengaged as time progresses, if tutor only presents problems: So the time spent on a problem is not enough to define the level of engagement!</a:t>
            </a:r>
          </a:p>
          <a:p>
            <a:endParaRPr lang="en-US" dirty="0" smtClean="0"/>
          </a:p>
          <a:p>
            <a:r>
              <a:rPr lang="en-US" dirty="0" smtClean="0"/>
              <a:t>Long time period:</a:t>
            </a:r>
          </a:p>
          <a:p>
            <a:pPr>
              <a:buFont typeface="Wingdings" pitchFamily="2" charset="2"/>
              <a:buChar char="§"/>
            </a:pPr>
            <a:r>
              <a:rPr lang="en-US" baseline="0" dirty="0" smtClean="0"/>
              <a:t> Necessary: if student doesn’t invest time on the problem, they will surely not learn</a:t>
            </a:r>
          </a:p>
          <a:p>
            <a:pPr>
              <a:buFont typeface="Wingdings" pitchFamily="2" charset="2"/>
              <a:buChar char="§"/>
            </a:pPr>
            <a:r>
              <a:rPr lang="en-US" baseline="0" dirty="0" smtClean="0"/>
              <a:t> Insufficient: student might be off-task (off-task = doing something that is not related to the problem; in contrast: on-task)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6143-8AAB-42E4-B185-413DD0145AF6}" type="slidenum">
              <a:rPr lang="de-DE" smtClean="0"/>
              <a:pPr/>
              <a:t>22</a:t>
            </a:fld>
            <a:endParaRPr lang="de-DE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06475" y="685800"/>
            <a:ext cx="484505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the level of engagement only</a:t>
            </a:r>
            <a:r>
              <a:rPr lang="en-US" baseline="0" dirty="0" smtClean="0"/>
              <a:t> be classified by using the time spent on a problem?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Students become more disengaged as time progresses, if tutor only presents problems: So the time spent on a problem is not enough to define the level of engagement!</a:t>
            </a:r>
          </a:p>
          <a:p>
            <a:endParaRPr lang="en-US" dirty="0" smtClean="0"/>
          </a:p>
          <a:p>
            <a:r>
              <a:rPr lang="en-US" dirty="0" smtClean="0"/>
              <a:t>Long time period:</a:t>
            </a:r>
          </a:p>
          <a:p>
            <a:pPr>
              <a:buFont typeface="Wingdings" pitchFamily="2" charset="2"/>
              <a:buChar char="§"/>
            </a:pPr>
            <a:r>
              <a:rPr lang="en-US" baseline="0" dirty="0" smtClean="0"/>
              <a:t> Necessary: if student doesn’t invest time on the problem, they will surely not learn</a:t>
            </a:r>
          </a:p>
          <a:p>
            <a:pPr>
              <a:buFont typeface="Wingdings" pitchFamily="2" charset="2"/>
              <a:buChar char="§"/>
            </a:pPr>
            <a:r>
              <a:rPr lang="en-US" baseline="0" dirty="0" smtClean="0"/>
              <a:t> Insufficient: student might be off-task (off-task = doing something that is not related to the problem; in contrast: on-task)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6143-8AAB-42E4-B185-413DD0145AF6}" type="slidenum">
              <a:rPr lang="de-DE" smtClean="0"/>
              <a:pPr/>
              <a:t>23</a:t>
            </a:fld>
            <a:endParaRPr lang="de-DE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06475" y="685800"/>
            <a:ext cx="484505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Left 2 quartiles: tutor control</a:t>
            </a:r>
          </a:p>
          <a:p>
            <a:r>
              <a:rPr lang="en-US" dirty="0" smtClean="0"/>
              <a:t>Other quartiles: intervention</a:t>
            </a:r>
          </a:p>
          <a:p>
            <a:endParaRPr lang="en-US" dirty="0" smtClean="0"/>
          </a:p>
          <a:p>
            <a:r>
              <a:rPr lang="en-US" dirty="0" smtClean="0"/>
              <a:t>Students tend to get more disengaged as the session progresses (median and quartiles are lower in the second</a:t>
            </a:r>
            <a:r>
              <a:rPr lang="en-US" baseline="0" dirty="0" smtClean="0"/>
              <a:t> problem, actually the median by 6 seconds) </a:t>
            </a:r>
            <a:r>
              <a:rPr lang="en-US" baseline="0" dirty="0" smtClean="0">
                <a:sym typeface="Wingdings"/>
              </a:rPr>
              <a:t> point to the first two quartiles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Bigger</a:t>
            </a:r>
            <a:r>
              <a:rPr lang="en-US" baseline="0" dirty="0" smtClean="0"/>
              <a:t> difference in median with negative or positive graph (</a:t>
            </a:r>
            <a:r>
              <a:rPr lang="en-US" baseline="0" dirty="0" smtClean="0">
                <a:sym typeface="Wingdings"/>
              </a:rPr>
              <a:t> </a:t>
            </a:r>
            <a:r>
              <a:rPr lang="en-US" baseline="0" dirty="0" smtClean="0"/>
              <a:t>SHOW ANIMATION)</a:t>
            </a:r>
          </a:p>
          <a:p>
            <a:r>
              <a:rPr lang="en-US" baseline="0" dirty="0" smtClean="0"/>
              <a:t>In the paper: There is a significant difference for time spent from the problem before to the problem after a Graph Intervention</a:t>
            </a:r>
            <a:r>
              <a:rPr lang="en-US" sz="1200" dirty="0" smtClean="0"/>
              <a:t> (p = 0.004)</a:t>
            </a:r>
            <a:r>
              <a:rPr lang="en-US" baseline="0" dirty="0" smtClean="0"/>
              <a:t>, but not for before and after the tips </a:t>
            </a:r>
            <a:r>
              <a:rPr lang="en-US" sz="1200" dirty="0" smtClean="0"/>
              <a:t>(p = 0.49)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dirty="0" smtClean="0"/>
              <a:t>Can the level of engagement only</a:t>
            </a:r>
            <a:r>
              <a:rPr lang="en-US" baseline="0" dirty="0" smtClean="0"/>
              <a:t> be classified by using the time spent on a problem?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Students become more disengaged as time progresses, if tutor only presents problems: So the time spent on a problem is not enough to define the level of engagement!</a:t>
            </a:r>
          </a:p>
          <a:p>
            <a:endParaRPr lang="en-US" dirty="0" smtClean="0"/>
          </a:p>
          <a:p>
            <a:r>
              <a:rPr lang="en-US" dirty="0" smtClean="0"/>
              <a:t>Long time period:</a:t>
            </a:r>
          </a:p>
          <a:p>
            <a:pPr>
              <a:buFont typeface="Wingdings" pitchFamily="2" charset="2"/>
              <a:buChar char="§"/>
            </a:pPr>
            <a:r>
              <a:rPr lang="en-US" baseline="0" dirty="0" smtClean="0"/>
              <a:t> Necessary: if student doesn’t invest time on the problem, they will surely not learn</a:t>
            </a:r>
          </a:p>
          <a:p>
            <a:pPr>
              <a:buFont typeface="Wingdings" pitchFamily="2" charset="2"/>
              <a:buChar char="§"/>
            </a:pPr>
            <a:r>
              <a:rPr lang="en-US" baseline="0" dirty="0" smtClean="0"/>
              <a:t> Insufficient: student might be off-task (off-task = doing something that is not related to the problem; in contrast: on-task)</a:t>
            </a:r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6143-8AAB-42E4-B185-413DD0145AF6}" type="slidenum">
              <a:rPr lang="de-DE" smtClean="0"/>
              <a:pPr/>
              <a:t>24</a:t>
            </a:fld>
            <a:endParaRPr lang="de-DE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06475" y="685800"/>
            <a:ext cx="484505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“Help for disengaged students”:</a:t>
            </a:r>
            <a:r>
              <a:rPr lang="en-US" baseline="0" dirty="0" smtClean="0"/>
              <a:t> found out by experiment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6143-8AAB-42E4-B185-413DD0145AF6}" type="slidenum">
              <a:rPr lang="de-DE" smtClean="0"/>
              <a:pPr/>
              <a:t>25</a:t>
            </a:fld>
            <a:endParaRPr lang="de-DE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06475" y="685800"/>
            <a:ext cx="484505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Upper part:</a:t>
            </a:r>
            <a:r>
              <a:rPr lang="en-US" baseline="0" dirty="0" smtClean="0"/>
              <a:t> states with state transition probabilities</a:t>
            </a:r>
            <a:endParaRPr lang="en-US" dirty="0" smtClean="0"/>
          </a:p>
          <a:p>
            <a:r>
              <a:rPr lang="en-US" dirty="0" smtClean="0"/>
              <a:t>Lower part: possible observations with output probabilities</a:t>
            </a:r>
          </a:p>
          <a:p>
            <a:endParaRPr lang="en-US" dirty="0" smtClean="0"/>
          </a:p>
          <a:p>
            <a:r>
              <a:rPr lang="en-US" dirty="0" smtClean="0"/>
              <a:t>Assume you have a </a:t>
            </a:r>
            <a:r>
              <a:rPr lang="en-US" b="1" dirty="0" smtClean="0"/>
              <a:t>friend</a:t>
            </a:r>
            <a:r>
              <a:rPr lang="en-US" dirty="0" smtClean="0"/>
              <a:t> who </a:t>
            </a:r>
            <a:r>
              <a:rPr lang="en-US" b="1" dirty="0" smtClean="0"/>
              <a:t>lives far away</a:t>
            </a:r>
            <a:r>
              <a:rPr lang="en-US" dirty="0" smtClean="0"/>
              <a:t> and to whom you </a:t>
            </a:r>
            <a:r>
              <a:rPr lang="en-US" b="1" dirty="0" smtClean="0"/>
              <a:t>talk daily over the telephone about what he did that day</a:t>
            </a:r>
            <a:r>
              <a:rPr lang="en-US" dirty="0" smtClean="0"/>
              <a:t>. Your friend is </a:t>
            </a:r>
            <a:r>
              <a:rPr lang="en-US" b="1" dirty="0" smtClean="0"/>
              <a:t>only interested in three activities: walking in the park, shopping, and cleaning his apartment</a:t>
            </a:r>
            <a:r>
              <a:rPr lang="en-US" dirty="0" smtClean="0"/>
              <a:t>. The </a:t>
            </a:r>
            <a:r>
              <a:rPr lang="en-US" b="1" dirty="0" smtClean="0"/>
              <a:t>choice of what to do</a:t>
            </a:r>
            <a:r>
              <a:rPr lang="en-US" dirty="0" smtClean="0"/>
              <a:t> is determined </a:t>
            </a:r>
            <a:r>
              <a:rPr lang="en-US" b="1" dirty="0" smtClean="0"/>
              <a:t>exclusively by the weather on a given day</a:t>
            </a:r>
            <a:r>
              <a:rPr lang="en-US" dirty="0" smtClean="0"/>
              <a:t>. You have </a:t>
            </a:r>
            <a:r>
              <a:rPr lang="en-US" b="1" dirty="0" smtClean="0"/>
              <a:t>no definite information about the weather</a:t>
            </a:r>
            <a:r>
              <a:rPr lang="en-US" dirty="0" smtClean="0"/>
              <a:t> where your friend lives, but you </a:t>
            </a:r>
            <a:r>
              <a:rPr lang="en-US" b="1" dirty="0" smtClean="0"/>
              <a:t>know general trends</a:t>
            </a:r>
            <a:r>
              <a:rPr lang="en-US" dirty="0" smtClean="0"/>
              <a:t>. </a:t>
            </a:r>
            <a:r>
              <a:rPr lang="en-US" b="1" u="sng" dirty="0" smtClean="0"/>
              <a:t>Based on what he tells you he did each day, you try to guess what the weather must have been like</a:t>
            </a:r>
            <a:r>
              <a:rPr lang="en-US" dirty="0" smtClean="0"/>
              <a:t>.</a:t>
            </a:r>
          </a:p>
          <a:p>
            <a:r>
              <a:rPr lang="en-US" dirty="0" smtClean="0"/>
              <a:t>You believe that the weather operates as a discrete Markov chain. There are two states, "Rainy" and "Sunny", but you cannot observe them directly, that is, they are </a:t>
            </a:r>
            <a:r>
              <a:rPr lang="en-US" i="1" dirty="0" smtClean="0"/>
              <a:t>hidden</a:t>
            </a:r>
            <a:r>
              <a:rPr lang="en-US" dirty="0" smtClean="0"/>
              <a:t> from you. On each day, there is a certain chance that your friend will perform one of the following activities, depending on the weather: "walk", "shop", or "clean". Since your friend tells you about his activities, those are the </a:t>
            </a:r>
            <a:r>
              <a:rPr lang="en-US" i="1" dirty="0" smtClean="0"/>
              <a:t>observations</a:t>
            </a:r>
            <a:r>
              <a:rPr lang="en-US" dirty="0" smtClean="0"/>
              <a:t>. The entire system is that of a hidden Markov model (HMM).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6143-8AAB-42E4-B185-413DD0145AF6}" type="slidenum">
              <a:rPr lang="de-DE" smtClean="0"/>
              <a:pPr/>
              <a:t>26</a:t>
            </a:fld>
            <a:endParaRPr lang="de-DE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06475" y="685800"/>
            <a:ext cx="484505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Upper part:</a:t>
            </a:r>
            <a:r>
              <a:rPr lang="en-US" baseline="0" dirty="0" smtClean="0"/>
              <a:t> states with state transition probabilities</a:t>
            </a:r>
            <a:endParaRPr lang="en-US" dirty="0" smtClean="0"/>
          </a:p>
          <a:p>
            <a:r>
              <a:rPr lang="en-US" dirty="0" smtClean="0"/>
              <a:t>Lower part: possible observations with output probabilities</a:t>
            </a:r>
          </a:p>
          <a:p>
            <a:endParaRPr lang="en-US" dirty="0" smtClean="0"/>
          </a:p>
          <a:p>
            <a:r>
              <a:rPr lang="en-US" dirty="0" smtClean="0"/>
              <a:t>Assume you have a </a:t>
            </a:r>
            <a:r>
              <a:rPr lang="en-US" b="1" dirty="0" smtClean="0"/>
              <a:t>friend</a:t>
            </a:r>
            <a:r>
              <a:rPr lang="en-US" dirty="0" smtClean="0"/>
              <a:t> who </a:t>
            </a:r>
            <a:r>
              <a:rPr lang="en-US" b="1" dirty="0" smtClean="0"/>
              <a:t>lives far away</a:t>
            </a:r>
            <a:r>
              <a:rPr lang="en-US" dirty="0" smtClean="0"/>
              <a:t> and to whom you </a:t>
            </a:r>
            <a:r>
              <a:rPr lang="en-US" b="1" dirty="0" smtClean="0"/>
              <a:t>talk daily over the telephone about what he did that day</a:t>
            </a:r>
            <a:r>
              <a:rPr lang="en-US" dirty="0" smtClean="0"/>
              <a:t>. Your friend is </a:t>
            </a:r>
            <a:r>
              <a:rPr lang="en-US" b="1" dirty="0" smtClean="0"/>
              <a:t>only interested in three activities: walking in the park, shopping, and cleaning his apartment</a:t>
            </a:r>
            <a:r>
              <a:rPr lang="en-US" dirty="0" smtClean="0"/>
              <a:t>. The </a:t>
            </a:r>
            <a:r>
              <a:rPr lang="en-US" b="1" dirty="0" smtClean="0"/>
              <a:t>choice of what to do</a:t>
            </a:r>
            <a:r>
              <a:rPr lang="en-US" dirty="0" smtClean="0"/>
              <a:t> is determined </a:t>
            </a:r>
            <a:r>
              <a:rPr lang="en-US" b="1" dirty="0" smtClean="0"/>
              <a:t>exclusively by the weather on a given day</a:t>
            </a:r>
            <a:r>
              <a:rPr lang="en-US" dirty="0" smtClean="0"/>
              <a:t>. You have </a:t>
            </a:r>
            <a:r>
              <a:rPr lang="en-US" b="1" dirty="0" smtClean="0"/>
              <a:t>no definite information about the weather</a:t>
            </a:r>
            <a:r>
              <a:rPr lang="en-US" dirty="0" smtClean="0"/>
              <a:t> where your friend lives, but you </a:t>
            </a:r>
            <a:r>
              <a:rPr lang="en-US" b="1" dirty="0" smtClean="0"/>
              <a:t>know general trends</a:t>
            </a:r>
            <a:r>
              <a:rPr lang="en-US" dirty="0" smtClean="0"/>
              <a:t>. </a:t>
            </a:r>
            <a:r>
              <a:rPr lang="en-US" b="1" u="sng" dirty="0" smtClean="0"/>
              <a:t>Based on what he tells you he did each day, you try to guess what the weather must have been like</a:t>
            </a:r>
            <a:r>
              <a:rPr lang="en-US" dirty="0" smtClean="0"/>
              <a:t>.</a:t>
            </a:r>
          </a:p>
          <a:p>
            <a:r>
              <a:rPr lang="en-US" dirty="0" smtClean="0"/>
              <a:t>You believe that the weather operates as a discrete Markov chain. There are two states, "Rainy" and "Sunny", but you cannot observe them directly, that is, they are </a:t>
            </a:r>
            <a:r>
              <a:rPr lang="en-US" i="1" dirty="0" smtClean="0"/>
              <a:t>hidden</a:t>
            </a:r>
            <a:r>
              <a:rPr lang="en-US" dirty="0" smtClean="0"/>
              <a:t> from you. On each day, there is a certain chance that your friend will perform one of the following activities, depending on the weather: "walk", "shop", or "clean". Since your friend tells you about his activities, those are the </a:t>
            </a:r>
            <a:r>
              <a:rPr lang="en-US" i="1" dirty="0" smtClean="0"/>
              <a:t>observations</a:t>
            </a:r>
            <a:r>
              <a:rPr lang="en-US" dirty="0" smtClean="0"/>
              <a:t>. The entire system is that of a hidden Markov model (HMM).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6143-8AAB-42E4-B185-413DD0145AF6}" type="slidenum">
              <a:rPr lang="de-DE" smtClean="0"/>
              <a:pPr/>
              <a:t>27</a:t>
            </a:fld>
            <a:endParaRPr lang="de-DE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06475" y="685800"/>
            <a:ext cx="484505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x(t) only depends on x(t-1)</a:t>
            </a:r>
          </a:p>
          <a:p>
            <a:r>
              <a:rPr lang="en-US" dirty="0" smtClean="0"/>
              <a:t>y(t) only</a:t>
            </a:r>
            <a:r>
              <a:rPr lang="en-US" baseline="0" dirty="0" smtClean="0"/>
              <a:t> depends on x(t)</a:t>
            </a:r>
          </a:p>
          <a:p>
            <a:r>
              <a:rPr lang="en-US" baseline="0" dirty="0" smtClean="0"/>
              <a:t>Arrows denote conditional dependencies</a:t>
            </a:r>
          </a:p>
          <a:p>
            <a:endParaRPr lang="en-US" baseline="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IRT: </a:t>
            </a:r>
            <a:r>
              <a:rPr lang="en-US" sz="2800" dirty="0" smtClean="0"/>
              <a:t>Allows to calculate conditional standard errors of measurement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based on a test information function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6143-8AAB-42E4-B185-413DD0145AF6}" type="slidenum">
              <a:rPr lang="de-DE" smtClean="0"/>
              <a:pPr/>
              <a:t>28</a:t>
            </a:fld>
            <a:endParaRPr lang="de-DE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06475" y="685800"/>
            <a:ext cx="484505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Evidence (Anhaltspunkt) for motivation:</a:t>
            </a:r>
            <a:r>
              <a:rPr lang="en-US" baseline="0" dirty="0" smtClean="0"/>
              <a:t> there can be one component taken into account </a:t>
            </a:r>
            <a:r>
              <a:rPr lang="en-US" baseline="0" dirty="0" smtClean="0">
                <a:sym typeface="Wingdings"/>
              </a:rPr>
              <a:t> Time as engagement-indicator</a:t>
            </a:r>
          </a:p>
          <a:p>
            <a:endParaRPr lang="en-US" baseline="0" dirty="0" smtClean="0">
              <a:sym typeface="Wingdings"/>
            </a:endParaRPr>
          </a:p>
          <a:p>
            <a:r>
              <a:rPr lang="en-US" baseline="0" dirty="0" smtClean="0">
                <a:sym typeface="Wingdings"/>
              </a:rPr>
              <a:t>Poor performance can either be because of low motivation or insufficient ability</a:t>
            </a:r>
          </a:p>
          <a:p>
            <a:endParaRPr lang="en-US" baseline="0" dirty="0" smtClean="0">
              <a:sym typeface="Wingdings"/>
            </a:endParaRPr>
          </a:p>
          <a:p>
            <a:r>
              <a:rPr lang="en-US" baseline="0" dirty="0" smtClean="0">
                <a:sym typeface="Wingdings"/>
              </a:rPr>
              <a:t>Item Response Theory:</a:t>
            </a:r>
          </a:p>
          <a:p>
            <a:r>
              <a:rPr lang="en-US" baseline="0" dirty="0" smtClean="0">
                <a:sym typeface="Wingdings"/>
              </a:rPr>
              <a:t>Evaluate student’s proficiency</a:t>
            </a:r>
          </a:p>
          <a:p>
            <a:r>
              <a:rPr lang="en-US" baseline="0" dirty="0" smtClean="0">
                <a:sym typeface="Wingdings"/>
              </a:rPr>
              <a:t>Facilitates computer adaptive testing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6143-8AAB-42E4-B185-413DD0145AF6}" type="slidenum">
              <a:rPr lang="de-DE" smtClean="0"/>
              <a:pPr/>
              <a:t>29</a:t>
            </a:fld>
            <a:endParaRPr lang="de-D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06475" y="685800"/>
            <a:ext cx="484505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6143-8AAB-42E4-B185-413DD0145AF6}" type="slidenum">
              <a:rPr lang="de-DE" smtClean="0"/>
              <a:pPr/>
              <a:t>3</a:t>
            </a:fld>
            <a:endParaRPr lang="de-DE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06475" y="685800"/>
            <a:ext cx="484505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Evidence (Anhaltspunkt) for motivation:</a:t>
            </a:r>
            <a:r>
              <a:rPr lang="en-US" baseline="0" dirty="0" smtClean="0"/>
              <a:t> there can be one component taken into account </a:t>
            </a:r>
            <a:r>
              <a:rPr lang="en-US" baseline="0" dirty="0" smtClean="0">
                <a:sym typeface="Wingdings"/>
              </a:rPr>
              <a:t> Time as engagement-indicator</a:t>
            </a:r>
          </a:p>
          <a:p>
            <a:endParaRPr lang="en-US" baseline="0" dirty="0" smtClean="0">
              <a:sym typeface="Wingdings"/>
            </a:endParaRPr>
          </a:p>
          <a:p>
            <a:r>
              <a:rPr lang="en-US" baseline="0" dirty="0" smtClean="0">
                <a:sym typeface="Wingdings"/>
              </a:rPr>
              <a:t>Poor performance can either be because of low motivation or insufficient ability</a:t>
            </a:r>
          </a:p>
          <a:p>
            <a:endParaRPr lang="en-US" baseline="0" dirty="0" smtClean="0">
              <a:sym typeface="Wingdings"/>
            </a:endParaRPr>
          </a:p>
          <a:p>
            <a:r>
              <a:rPr lang="en-US" baseline="0" dirty="0" smtClean="0">
                <a:sym typeface="Wingdings"/>
              </a:rPr>
              <a:t>Item Response Theory:</a:t>
            </a:r>
          </a:p>
          <a:p>
            <a:r>
              <a:rPr lang="en-US" baseline="0" dirty="0" smtClean="0">
                <a:sym typeface="Wingdings"/>
              </a:rPr>
              <a:t>Evaluate student’s proficiency</a:t>
            </a:r>
          </a:p>
          <a:p>
            <a:r>
              <a:rPr lang="en-US" baseline="0" dirty="0" smtClean="0">
                <a:sym typeface="Wingdings"/>
              </a:rPr>
              <a:t>Facilitates computer adaptive testing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6143-8AAB-42E4-B185-413DD0145AF6}" type="slidenum">
              <a:rPr lang="de-DE" smtClean="0"/>
              <a:pPr/>
              <a:t>30</a:t>
            </a:fld>
            <a:endParaRPr lang="de-DE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06475" y="685800"/>
            <a:ext cx="484505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“Control Group” means</a:t>
            </a:r>
            <a:r>
              <a:rPr lang="en-US" baseline="0" dirty="0" smtClean="0"/>
              <a:t> here “Tutor Control Group”</a:t>
            </a:r>
            <a:endParaRPr lang="en-US" dirty="0" smtClean="0"/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HMM infers the probability that a student</a:t>
            </a:r>
            <a:r>
              <a:rPr lang="en-US" baseline="0" dirty="0" smtClean="0"/>
              <a:t> is in any of the states ‘engaged’, ‘quick-guess’, ‘hint-abuse’ or ‘skipped-problem’ for each problem, depending on their behavior on the current problem and the motivation state in the previous time step. The student is classified as engaged/disengaged based on the engagement state of the highest likelihood.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Re-engagement probabilities are higher</a:t>
            </a:r>
            <a:r>
              <a:rPr lang="en-US" baseline="0" dirty="0" smtClean="0"/>
              <a:t> for the Interventions Group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Interventions only have a short-term impact on engagement.</a:t>
            </a:r>
          </a:p>
          <a:p>
            <a:r>
              <a:rPr lang="en-US" baseline="0" dirty="0" smtClean="0"/>
              <a:t>Exposing students who are already engaged to an intervention might be unproductive.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WHICH DATA NEEDS TO BE LOGGED?</a:t>
            </a:r>
          </a:p>
          <a:p>
            <a:r>
              <a:rPr lang="en-US" baseline="0" dirty="0" smtClean="0"/>
              <a:t>Log inferred engagement state to calculate transition probabilities, store transition probabilities afterwards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6143-8AAB-42E4-B185-413DD0145AF6}" type="slidenum">
              <a:rPr lang="de-DE" smtClean="0"/>
              <a:pPr/>
              <a:t>31</a:t>
            </a:fld>
            <a:endParaRPr lang="de-DE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06475" y="685800"/>
            <a:ext cx="484505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HMM infers the probability that a student</a:t>
            </a:r>
            <a:r>
              <a:rPr lang="en-US" baseline="0" dirty="0" smtClean="0"/>
              <a:t> is in any of the states ‘engaged’, ‘quick-guess’, ‘hint-abuse’ or ‘skipped-problem’ for each problem, depending on their behavior on the current problem and the motivation state in the previous time step. The student is classified as engaged/disengaged based on the engagement state of the highest likelihood.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6143-8AAB-42E4-B185-413DD0145AF6}" type="slidenum">
              <a:rPr lang="de-DE" smtClean="0"/>
              <a:pPr/>
              <a:t>32</a:t>
            </a:fld>
            <a:endParaRPr lang="de-DE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06475" y="685800"/>
            <a:ext cx="484505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Probability of a student being disengaged. Hardly any</a:t>
            </a:r>
            <a:r>
              <a:rPr lang="en-US" baseline="0" dirty="0" smtClean="0"/>
              <a:t> difference in probabilities.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6143-8AAB-42E4-B185-413DD0145AF6}" type="slidenum">
              <a:rPr lang="de-DE" smtClean="0"/>
              <a:pPr/>
              <a:t>33</a:t>
            </a:fld>
            <a:endParaRPr lang="de-DE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06475" y="685800"/>
            <a:ext cx="484505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Table 6: difference between the previous matrices.</a:t>
            </a:r>
            <a:r>
              <a:rPr lang="en-US" baseline="0" dirty="0" smtClean="0"/>
              <a:t> Positive values indicate that the probability is higher for the motivational group, negative values indicate the opposite.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Table 6 (bold diagonal) shows that students in the interventions group are less prone to stay in the same disengagement state.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6143-8AAB-42E4-B185-413DD0145AF6}" type="slidenum">
              <a:rPr lang="de-DE" smtClean="0"/>
              <a:pPr/>
              <a:t>34</a:t>
            </a:fld>
            <a:endParaRPr lang="de-DE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06475" y="685800"/>
            <a:ext cx="484505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6143-8AAB-42E4-B185-413DD0145AF6}" type="slidenum">
              <a:rPr lang="de-DE" smtClean="0"/>
              <a:pPr/>
              <a:t>35</a:t>
            </a:fld>
            <a:endParaRPr lang="de-DE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06475" y="685800"/>
            <a:ext cx="484505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6143-8AAB-42E4-B185-413DD0145AF6}" type="slidenum">
              <a:rPr lang="de-DE" smtClean="0"/>
              <a:pPr/>
              <a:t>36</a:t>
            </a:fld>
            <a:endParaRPr lang="de-DE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06475" y="685800"/>
            <a:ext cx="484505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6143-8AAB-42E4-B185-413DD0145AF6}" type="slidenum">
              <a:rPr lang="de-DE" smtClean="0"/>
              <a:pPr/>
              <a:t>37</a:t>
            </a:fld>
            <a:endParaRPr lang="de-DE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06475" y="685800"/>
            <a:ext cx="484505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Based on DMM-IRT: need to store the result out</a:t>
            </a:r>
            <a:r>
              <a:rPr lang="en-US" baseline="0" dirty="0" smtClean="0"/>
              <a:t> of that</a:t>
            </a:r>
          </a:p>
          <a:p>
            <a:endParaRPr lang="en-US" baseline="0" dirty="0" smtClean="0"/>
          </a:p>
          <a:p>
            <a:r>
              <a:rPr lang="en-US" baseline="0" dirty="0" smtClean="0"/>
              <a:t>Adapted to the user’s engagement state: need current engagement state, (next) inferred engagement state; take also into account earlier problems </a:t>
            </a:r>
            <a:r>
              <a:rPr lang="en-US" baseline="0" dirty="0" smtClean="0">
                <a:sym typeface="Wingdings"/>
              </a:rPr>
              <a:t> need to store earlier engagement states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6143-8AAB-42E4-B185-413DD0145AF6}" type="slidenum">
              <a:rPr lang="de-DE" smtClean="0"/>
              <a:pPr/>
              <a:t>38</a:t>
            </a:fld>
            <a:endParaRPr lang="de-DE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06475" y="685800"/>
            <a:ext cx="484505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6143-8AAB-42E4-B185-413DD0145AF6}" type="slidenum">
              <a:rPr lang="de-DE" smtClean="0"/>
              <a:pPr/>
              <a:t>39</a:t>
            </a:fld>
            <a:endParaRPr lang="de-D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06475" y="685800"/>
            <a:ext cx="484505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Wayang means “shadow puppet”</a:t>
            </a:r>
            <a:r>
              <a:rPr lang="en-US" baseline="0" dirty="0" smtClean="0"/>
              <a:t> and is a multimedia tutoring system for geometry.</a:t>
            </a:r>
            <a:endParaRPr lang="en-US" dirty="0" smtClean="0"/>
          </a:p>
          <a:p>
            <a:r>
              <a:rPr lang="en-US" dirty="0" smtClean="0"/>
              <a:t>In the paper is no information about how things are logged in Wayang.</a:t>
            </a:r>
          </a:p>
          <a:p>
            <a:endParaRPr lang="en-US" sz="1200" baseline="0" dirty="0" smtClean="0"/>
          </a:p>
          <a:p>
            <a:r>
              <a:rPr lang="en-US" sz="1200" baseline="0" dirty="0" smtClean="0"/>
              <a:t>SAT (Scholastic Aptitude Test) = test at the end of high school in the US</a:t>
            </a:r>
          </a:p>
          <a:p>
            <a:r>
              <a:rPr lang="en-US" sz="1200" baseline="0" dirty="0" smtClean="0"/>
              <a:t>MCAS = high stakes, statewide-standardized achievement test exam</a:t>
            </a:r>
          </a:p>
          <a:p>
            <a:endParaRPr lang="en-US" sz="1200" baseline="0" dirty="0" smtClean="0"/>
          </a:p>
          <a:p>
            <a:r>
              <a:rPr lang="en-US" sz="1200" baseline="0" dirty="0" smtClean="0"/>
              <a:t>Only the “math-part” was taken into account. Tests usually contain also other fields.</a:t>
            </a:r>
          </a:p>
          <a:p>
            <a:endParaRPr lang="en-US" sz="1200" baseline="0" dirty="0" smtClean="0"/>
          </a:p>
          <a:p>
            <a:r>
              <a:rPr lang="en-US" sz="1200" baseline="0" dirty="0" smtClean="0"/>
              <a:t>DON’T TALK ABOUT ASSIGNMENTS TO GROUPS! SLIDES ARE LATER!</a:t>
            </a:r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6143-8AAB-42E4-B185-413DD0145AF6}" type="slidenum">
              <a:rPr lang="de-DE" smtClean="0"/>
              <a:pPr/>
              <a:t>4</a:t>
            </a:fld>
            <a:endParaRPr lang="de-DE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06475" y="685800"/>
            <a:ext cx="484505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Easy example concerning “individual</a:t>
            </a:r>
            <a:r>
              <a:rPr lang="en-US" baseline="0" dirty="0" smtClean="0"/>
              <a:t> hints”: computer science people count beginning with 0 where mathematics people start with 1.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6143-8AAB-42E4-B185-413DD0145AF6}" type="slidenum">
              <a:rPr lang="de-DE" smtClean="0"/>
              <a:pPr/>
              <a:t>40</a:t>
            </a:fld>
            <a:endParaRPr lang="de-DE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06475" y="685800"/>
            <a:ext cx="484505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6143-8AAB-42E4-B185-413DD0145AF6}" type="slidenum">
              <a:rPr lang="de-DE" smtClean="0"/>
              <a:pPr/>
              <a:t>41</a:t>
            </a:fld>
            <a:endParaRPr lang="de-DE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06475" y="685800"/>
            <a:ext cx="484505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6143-8AAB-42E4-B185-413DD0145AF6}" type="slidenum">
              <a:rPr lang="de-DE" smtClean="0"/>
              <a:pPr/>
              <a:t>42</a:t>
            </a:fld>
            <a:endParaRPr lang="de-DE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06475" y="685800"/>
            <a:ext cx="484505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6143-8AAB-42E4-B185-413DD0145AF6}" type="slidenum">
              <a:rPr lang="de-DE" smtClean="0"/>
              <a:pPr/>
              <a:t>43</a:t>
            </a:fld>
            <a:endParaRPr lang="de-DE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06475" y="685800"/>
            <a:ext cx="484505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6143-8AAB-42E4-B185-413DD0145AF6}" type="slidenum">
              <a:rPr lang="de-DE" smtClean="0"/>
              <a:pPr/>
              <a:t>44</a:t>
            </a:fld>
            <a:endParaRPr lang="de-D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06475" y="685800"/>
            <a:ext cx="484505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aseline="0" dirty="0" smtClean="0"/>
              <a:t>SAT (Scholastic Aptitude Test) = test at the end of high school in the US</a:t>
            </a:r>
          </a:p>
          <a:p>
            <a:r>
              <a:rPr lang="en-US" sz="1200" baseline="0" dirty="0" smtClean="0"/>
              <a:t>MCAS = high stakes, statewide-standardized achievement test exam</a:t>
            </a:r>
          </a:p>
          <a:p>
            <a:endParaRPr lang="en-US" sz="1200" baseline="0" dirty="0" smtClean="0"/>
          </a:p>
          <a:p>
            <a:r>
              <a:rPr lang="en-US" sz="1200" baseline="0" dirty="0" smtClean="0"/>
              <a:t>Only the “math-part” was taken into account. Tests usually contain also other fields.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6143-8AAB-42E4-B185-413DD0145AF6}" type="slidenum">
              <a:rPr lang="de-DE" smtClean="0"/>
              <a:pPr/>
              <a:t>5</a:t>
            </a:fld>
            <a:endParaRPr lang="de-D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06475" y="685800"/>
            <a:ext cx="484505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Logging</a:t>
            </a:r>
            <a:r>
              <a:rPr lang="en-US" baseline="0" dirty="0" smtClean="0"/>
              <a:t> goes in a centralized database.</a:t>
            </a:r>
            <a:endParaRPr lang="en-US" dirty="0" smtClean="0"/>
          </a:p>
          <a:p>
            <a:r>
              <a:rPr lang="en-US" dirty="0" smtClean="0"/>
              <a:t>Tutor is Java-based.</a:t>
            </a:r>
            <a:r>
              <a:rPr lang="en-US" baseline="0" dirty="0" smtClean="0"/>
              <a:t> Interaction between them is solved via XML calls.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Wayang Tutor “Brain” server: database-backed Java servlet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6143-8AAB-42E4-B185-413DD0145AF6}" type="slidenum">
              <a:rPr lang="de-DE" smtClean="0"/>
              <a:pPr/>
              <a:t>6</a:t>
            </a:fld>
            <a:endParaRPr lang="de-D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06475" y="685800"/>
            <a:ext cx="484505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 left: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Wayang Village showing buttons for different student modules, including the SAT hut, adventures, spatial skills test and the math fact retrieval test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Top right: Assessing the student’s spatial abilities through a standard mental rotation test.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Bottom left: Anne Russon leads the student to save orangutans. “We need to find the shortest route and estimate how much extra gas we should take”. This is the fantasy component.</a:t>
            </a:r>
            <a:endParaRPr lang="en-US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6143-8AAB-42E4-B185-413DD0145AF6}" type="slidenum">
              <a:rPr lang="de-DE" smtClean="0"/>
              <a:pPr/>
              <a:t>7</a:t>
            </a:fld>
            <a:endParaRPr lang="de-D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06475" y="685800"/>
            <a:ext cx="484505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 of intervention randomly-made</a:t>
            </a:r>
            <a:r>
              <a:rPr lang="en-US" baseline="0" dirty="0" smtClean="0"/>
              <a:t> decision</a:t>
            </a:r>
            <a:r>
              <a:rPr lang="en-US" dirty="0" smtClean="0"/>
              <a:t>: Performance graph</a:t>
            </a:r>
            <a:r>
              <a:rPr lang="en-US" baseline="0" dirty="0" smtClean="0"/>
              <a:t> OR tip (and which one)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6143-8AAB-42E4-B185-413DD0145AF6}" type="slidenum">
              <a:rPr lang="de-DE" smtClean="0"/>
              <a:pPr/>
              <a:t>8</a:t>
            </a:fld>
            <a:endParaRPr lang="de-DE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06475" y="685800"/>
            <a:ext cx="484505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Performance Graphs (Progress Charts)</a:t>
            </a:r>
            <a:r>
              <a:rPr lang="en-US" baseline="0" dirty="0" smtClean="0"/>
              <a:t> that show students their accuracy of responses from before to recently</a:t>
            </a:r>
          </a:p>
          <a:p>
            <a:endParaRPr lang="en-US" baseline="0" dirty="0" smtClean="0"/>
          </a:p>
          <a:p>
            <a:r>
              <a:rPr lang="en-US" baseline="0" dirty="0" smtClean="0"/>
              <a:t>DISADVANTAGE at the moment: very simple, possibly inaccurate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C6143-8AAB-42E4-B185-413DD0145AF6}" type="slidenum">
              <a:rPr lang="de-DE" smtClean="0"/>
              <a:pPr/>
              <a:t>9</a:t>
            </a:fld>
            <a:endParaRPr 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C2D0-F125-4D3A-98D9-F07F7838AB96}" type="datetime1">
              <a:rPr lang="de-DE" smtClean="0"/>
              <a:pPr/>
              <a:t>26.02.2008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Jan Hendrik Dithmar - Seminar: Educational Data Mining WS 07/08</a:t>
            </a:r>
            <a:endParaRPr lang="de-DE" dirty="0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C2A8C-2831-42F4-8099-CA48F66F32A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9" name="Rechteck 38"/>
          <p:cNvSpPr/>
          <p:nvPr/>
        </p:nvSpPr>
        <p:spPr>
          <a:xfrm>
            <a:off x="361851" y="750415"/>
            <a:ext cx="53443" cy="403352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36" tIns="52117" rIns="104236" bIns="5211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hteck 39"/>
          <p:cNvSpPr/>
          <p:nvPr/>
        </p:nvSpPr>
        <p:spPr>
          <a:xfrm>
            <a:off x="314526" y="750415"/>
            <a:ext cx="32066" cy="403352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36" tIns="52117" rIns="104236" bIns="5211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hteck 40"/>
          <p:cNvSpPr/>
          <p:nvPr/>
        </p:nvSpPr>
        <p:spPr>
          <a:xfrm>
            <a:off x="292254" y="750415"/>
            <a:ext cx="10689" cy="403352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36" tIns="52117" rIns="104236" bIns="5211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2" name="Rechteck 41"/>
          <p:cNvSpPr/>
          <p:nvPr/>
        </p:nvSpPr>
        <p:spPr>
          <a:xfrm>
            <a:off x="259232" y="750415"/>
            <a:ext cx="10689" cy="403352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36" tIns="52117" rIns="104236" bIns="5211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534432" y="4789806"/>
            <a:ext cx="9619774" cy="2178101"/>
          </a:xfrm>
        </p:spPr>
        <p:txBody>
          <a:bodyPr/>
          <a:lstStyle>
            <a:lvl1pPr marR="10423" algn="l">
              <a:defRPr sz="46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534432" y="3125978"/>
            <a:ext cx="9619774" cy="1663827"/>
          </a:xfrm>
        </p:spPr>
        <p:txBody>
          <a:bodyPr lIns="114660" tIns="52117" anchor="b"/>
          <a:lstStyle>
            <a:lvl1pPr marL="0" indent="0" algn="l">
              <a:spcBef>
                <a:spcPts val="0"/>
              </a:spcBef>
              <a:buNone/>
              <a:defRPr sz="2300">
                <a:solidFill>
                  <a:schemeClr val="tx1"/>
                </a:solidFill>
              </a:defRPr>
            </a:lvl1pPr>
            <a:lvl2pPr marL="521180" indent="0" algn="ctr">
              <a:buNone/>
            </a:lvl2pPr>
            <a:lvl3pPr marL="1042358" indent="0" algn="ctr">
              <a:buNone/>
            </a:lvl3pPr>
            <a:lvl4pPr marL="1563535" indent="0" algn="ctr">
              <a:buNone/>
            </a:lvl4pPr>
            <a:lvl5pPr marL="2084715" indent="0" algn="ctr">
              <a:buNone/>
            </a:lvl5pPr>
            <a:lvl6pPr marL="2605893" indent="0" algn="ctr">
              <a:buNone/>
            </a:lvl6pPr>
            <a:lvl7pPr marL="3127073" indent="0" algn="ctr">
              <a:buNone/>
            </a:lvl7pPr>
            <a:lvl8pPr marL="3648251" indent="0" algn="ctr">
              <a:buNone/>
            </a:lvl8pPr>
            <a:lvl9pPr marL="4169431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54BB-F763-4E3C-9A15-33E3103DBD2D}" type="datetime1">
              <a:rPr lang="de-DE" smtClean="0"/>
              <a:pPr/>
              <a:t>26.02.2008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Jan Hendrik Dithmar - Seminar: Educational Data Mining WS 07/08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C2A8C-2831-42F4-8099-CA48F66F32AD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49262" y="302866"/>
            <a:ext cx="2315872" cy="6452932"/>
          </a:xfrm>
        </p:spPr>
        <p:txBody>
          <a:bodyPr vert="eaVert" anchor="ctr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12578" y="302866"/>
            <a:ext cx="6858543" cy="6452932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C76FE-46CB-4EF6-B6F4-1F41ABAD4B34}" type="datetime1">
              <a:rPr lang="de-DE" smtClean="0"/>
              <a:pPr/>
              <a:t>26.02.2008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Jan Hendrik Dithmar - Seminar: Educational Data Mining WS 07/08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C2A8C-2831-42F4-8099-CA48F66F32AD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432" y="564693"/>
            <a:ext cx="9619774" cy="1008380"/>
          </a:xfrm>
        </p:spPr>
        <p:txBody>
          <a:bodyPr/>
          <a:lstStyle/>
          <a:p>
            <a:r>
              <a:rPr kumimoji="0" lang="de-DE" dirty="0" smtClean="0"/>
              <a:t>Titelmasterformat durch Klicken bearbeiten</a:t>
            </a:r>
            <a:endParaRPr kumimoji="0"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4432" y="1966870"/>
            <a:ext cx="9619774" cy="50419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08D6-0F2B-428F-862E-8EF1037DD7E3}" type="datetime1">
              <a:rPr lang="de-DE" smtClean="0"/>
              <a:pPr/>
              <a:t>26.02.2008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Jan Hendrik Dithmar - Seminar: Educational Data Mining WS 07/08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C2A8C-2831-42F4-8099-CA48F66F32AD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ihandform 13"/>
          <p:cNvSpPr>
            <a:spLocks/>
          </p:cNvSpPr>
          <p:nvPr/>
        </p:nvSpPr>
        <p:spPr bwMode="auto">
          <a:xfrm>
            <a:off x="5644676" y="1184263"/>
            <a:ext cx="5052247" cy="63864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236" tIns="52117" rIns="104236" bIns="52117" anchor="t" compatLnSpc="1"/>
          <a:lstStyle/>
          <a:p>
            <a:endParaRPr kumimoji="0" lang="en-US" dirty="0"/>
          </a:p>
        </p:txBody>
      </p:sp>
      <p:sp>
        <p:nvSpPr>
          <p:cNvPr id="15" name="Freihandform 14"/>
          <p:cNvSpPr>
            <a:spLocks/>
          </p:cNvSpPr>
          <p:nvPr/>
        </p:nvSpPr>
        <p:spPr bwMode="auto">
          <a:xfrm>
            <a:off x="437138" y="0"/>
            <a:ext cx="6446072" cy="729524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236" tIns="52117" rIns="104236" bIns="52117" anchor="t" compatLnSpc="1"/>
          <a:lstStyle/>
          <a:p>
            <a:endParaRPr kumimoji="0" lang="en-US" dirty="0"/>
          </a:p>
        </p:txBody>
      </p:sp>
      <p:sp>
        <p:nvSpPr>
          <p:cNvPr id="13" name="Freihandform 12"/>
          <p:cNvSpPr>
            <a:spLocks/>
          </p:cNvSpPr>
          <p:nvPr/>
        </p:nvSpPr>
        <p:spPr bwMode="auto">
          <a:xfrm rot="5236414">
            <a:off x="5351976" y="1596771"/>
            <a:ext cx="4537710" cy="138952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236" tIns="52117" rIns="104236" bIns="52117" anchor="t" compatLnSpc="1"/>
          <a:lstStyle/>
          <a:p>
            <a:endParaRPr kumimoji="0" lang="en-US" dirty="0"/>
          </a:p>
        </p:txBody>
      </p:sp>
      <p:sp>
        <p:nvSpPr>
          <p:cNvPr id="16" name="Freihandform 15"/>
          <p:cNvSpPr>
            <a:spLocks/>
          </p:cNvSpPr>
          <p:nvPr/>
        </p:nvSpPr>
        <p:spPr bwMode="auto">
          <a:xfrm>
            <a:off x="6947616" y="0"/>
            <a:ext cx="3206591" cy="470577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236" tIns="52117" rIns="104236" bIns="52117" anchor="t" compatLnSpc="1"/>
          <a:lstStyle/>
          <a:p>
            <a:endParaRPr kumimoji="0" lang="en-US" dirty="0"/>
          </a:p>
        </p:txBody>
      </p:sp>
      <p:sp>
        <p:nvSpPr>
          <p:cNvPr id="17" name="Freihandform 16"/>
          <p:cNvSpPr>
            <a:spLocks/>
          </p:cNvSpPr>
          <p:nvPr/>
        </p:nvSpPr>
        <p:spPr bwMode="auto">
          <a:xfrm>
            <a:off x="6947616" y="4705773"/>
            <a:ext cx="3741023" cy="12604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236" tIns="52117" rIns="104236" bIns="52117" anchor="t" compatLnSpc="1"/>
          <a:lstStyle/>
          <a:p>
            <a:endParaRPr kumimoji="0" lang="en-US" dirty="0"/>
          </a:p>
        </p:txBody>
      </p:sp>
      <p:sp>
        <p:nvSpPr>
          <p:cNvPr id="18" name="Freihandform 17"/>
          <p:cNvSpPr>
            <a:spLocks/>
          </p:cNvSpPr>
          <p:nvPr/>
        </p:nvSpPr>
        <p:spPr bwMode="auto">
          <a:xfrm>
            <a:off x="6947615" y="0"/>
            <a:ext cx="1603296" cy="470577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236" tIns="52117" rIns="104236" bIns="52117" anchor="t" compatLnSpc="1"/>
          <a:lstStyle/>
          <a:p>
            <a:endParaRPr kumimoji="0" lang="en-US" dirty="0"/>
          </a:p>
        </p:txBody>
      </p:sp>
      <p:sp>
        <p:nvSpPr>
          <p:cNvPr id="19" name="Freihandform 18"/>
          <p:cNvSpPr>
            <a:spLocks/>
          </p:cNvSpPr>
          <p:nvPr/>
        </p:nvSpPr>
        <p:spPr bwMode="auto">
          <a:xfrm>
            <a:off x="6953184" y="4683020"/>
            <a:ext cx="2443912" cy="287983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236" tIns="52117" rIns="104236" bIns="52117" anchor="t" compatLnSpc="1"/>
          <a:lstStyle/>
          <a:p>
            <a:endParaRPr kumimoji="0" lang="en-US" dirty="0"/>
          </a:p>
        </p:txBody>
      </p:sp>
      <p:sp>
        <p:nvSpPr>
          <p:cNvPr id="20" name="Freihandform 19"/>
          <p:cNvSpPr>
            <a:spLocks/>
          </p:cNvSpPr>
          <p:nvPr/>
        </p:nvSpPr>
        <p:spPr bwMode="auto">
          <a:xfrm>
            <a:off x="6947615" y="4705773"/>
            <a:ext cx="1870512" cy="285707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236" tIns="52117" rIns="104236" bIns="52117" anchor="t" compatLnSpc="1"/>
          <a:lstStyle/>
          <a:p>
            <a:endParaRPr kumimoji="0" lang="en-US" dirty="0"/>
          </a:p>
        </p:txBody>
      </p:sp>
      <p:sp>
        <p:nvSpPr>
          <p:cNvPr id="21" name="Freihandform 20"/>
          <p:cNvSpPr>
            <a:spLocks/>
          </p:cNvSpPr>
          <p:nvPr/>
        </p:nvSpPr>
        <p:spPr bwMode="auto">
          <a:xfrm>
            <a:off x="6947616" y="1512570"/>
            <a:ext cx="3741023" cy="319320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236" tIns="52117" rIns="104236" bIns="52117" anchor="t" compatLnSpc="1"/>
          <a:lstStyle/>
          <a:p>
            <a:endParaRPr kumimoji="0" lang="en-US" dirty="0"/>
          </a:p>
        </p:txBody>
      </p:sp>
      <p:sp>
        <p:nvSpPr>
          <p:cNvPr id="22" name="Freihandform 21"/>
          <p:cNvSpPr>
            <a:spLocks/>
          </p:cNvSpPr>
          <p:nvPr/>
        </p:nvSpPr>
        <p:spPr bwMode="auto">
          <a:xfrm>
            <a:off x="6947616" y="1932728"/>
            <a:ext cx="3741023" cy="277304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236" tIns="52117" rIns="104236" bIns="52117" anchor="t" compatLnSpc="1"/>
          <a:lstStyle/>
          <a:p>
            <a:endParaRPr kumimoji="0" lang="en-US" dirty="0"/>
          </a:p>
        </p:txBody>
      </p:sp>
      <p:sp>
        <p:nvSpPr>
          <p:cNvPr id="23" name="Freihandform 22"/>
          <p:cNvSpPr>
            <a:spLocks/>
          </p:cNvSpPr>
          <p:nvPr/>
        </p:nvSpPr>
        <p:spPr bwMode="auto">
          <a:xfrm>
            <a:off x="1157938" y="4705773"/>
            <a:ext cx="5789679" cy="285707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236" tIns="52117" rIns="104236" bIns="52117" anchor="t" compatLnSpc="1"/>
          <a:lstStyle/>
          <a:p>
            <a:endParaRPr kumimoji="0" lang="en-US" dirty="0"/>
          </a:p>
        </p:txBody>
      </p:sp>
      <p:sp>
        <p:nvSpPr>
          <p:cNvPr id="24" name="Freihandform 23"/>
          <p:cNvSpPr>
            <a:spLocks/>
          </p:cNvSpPr>
          <p:nvPr/>
        </p:nvSpPr>
        <p:spPr bwMode="auto">
          <a:xfrm>
            <a:off x="623505" y="4705773"/>
            <a:ext cx="6235039" cy="285707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236" tIns="52117" rIns="104236" bIns="52117" anchor="t" compatLnSpc="1"/>
          <a:lstStyle/>
          <a:p>
            <a:endParaRPr kumimoji="0" lang="en-US" dirty="0"/>
          </a:p>
        </p:txBody>
      </p:sp>
      <p:sp>
        <p:nvSpPr>
          <p:cNvPr id="25" name="Freihandform 24"/>
          <p:cNvSpPr>
            <a:spLocks/>
          </p:cNvSpPr>
          <p:nvPr/>
        </p:nvSpPr>
        <p:spPr bwMode="auto">
          <a:xfrm>
            <a:off x="428789" y="2689013"/>
            <a:ext cx="6591327" cy="20167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236" tIns="52117" rIns="104236" bIns="52117" anchor="t" compatLnSpc="1"/>
          <a:lstStyle/>
          <a:p>
            <a:endParaRPr kumimoji="0" lang="en-US" dirty="0"/>
          </a:p>
        </p:txBody>
      </p:sp>
      <p:sp>
        <p:nvSpPr>
          <p:cNvPr id="26" name="Freihandform 25"/>
          <p:cNvSpPr>
            <a:spLocks/>
          </p:cNvSpPr>
          <p:nvPr/>
        </p:nvSpPr>
        <p:spPr bwMode="auto">
          <a:xfrm>
            <a:off x="428789" y="2352891"/>
            <a:ext cx="6591327" cy="235288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236" tIns="52117" rIns="104236" bIns="52117" anchor="t" compatLnSpc="1"/>
          <a:lstStyle/>
          <a:p>
            <a:endParaRPr kumimoji="0" lang="en-US" dirty="0"/>
          </a:p>
        </p:txBody>
      </p:sp>
      <p:sp>
        <p:nvSpPr>
          <p:cNvPr id="27" name="Freihandform 26"/>
          <p:cNvSpPr>
            <a:spLocks/>
          </p:cNvSpPr>
          <p:nvPr/>
        </p:nvSpPr>
        <p:spPr bwMode="auto">
          <a:xfrm>
            <a:off x="5344319" y="4705773"/>
            <a:ext cx="1603296" cy="285707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236" tIns="52117" rIns="104236" bIns="52117" anchor="t" compatLnSpc="1"/>
          <a:lstStyle/>
          <a:p>
            <a:endParaRPr kumimoji="0"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26314" y="1490594"/>
            <a:ext cx="6683962" cy="1077950"/>
          </a:xfrm>
        </p:spPr>
        <p:txBody>
          <a:bodyPr lIns="93813" tIns="52117" bIns="0" anchor="t"/>
          <a:lstStyle>
            <a:lvl1pPr marL="6254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994F-E00F-4131-97BC-6610C844B58C}" type="datetime1">
              <a:rPr lang="de-DE" smtClean="0"/>
              <a:pPr/>
              <a:t>26.02.2008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Jan Hendrik Dithmar - Seminar: Educational Data Mining WS 07/08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C2A8C-2831-42F4-8099-CA48F66F32A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424506" y="443613"/>
            <a:ext cx="9940433" cy="977353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36" tIns="52117" rIns="104236" bIns="5211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6318" y="564695"/>
            <a:ext cx="9534265" cy="857123"/>
          </a:xfrm>
        </p:spPr>
        <p:txBody>
          <a:bodyPr tIns="72965"/>
          <a:lstStyle>
            <a:lvl1pPr algn="l">
              <a:buNone/>
              <a:defRPr sz="4300" b="0" cap="none" spc="-171" baseline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 flipH="1">
            <a:off x="434300" y="750415"/>
            <a:ext cx="32066" cy="403352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36" tIns="52117" rIns="104236" bIns="5211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hteck 8"/>
          <p:cNvSpPr/>
          <p:nvPr/>
        </p:nvSpPr>
        <p:spPr>
          <a:xfrm flipH="1">
            <a:off x="480555" y="750415"/>
            <a:ext cx="32066" cy="403352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36" tIns="52117" rIns="104236" bIns="5211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hteck 9"/>
          <p:cNvSpPr/>
          <p:nvPr/>
        </p:nvSpPr>
        <p:spPr>
          <a:xfrm flipH="1">
            <a:off x="524206" y="750415"/>
            <a:ext cx="10689" cy="403352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36" tIns="52117" rIns="104236" bIns="5211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hteck 10"/>
          <p:cNvSpPr/>
          <p:nvPr/>
        </p:nvSpPr>
        <p:spPr>
          <a:xfrm flipH="1">
            <a:off x="557228" y="750415"/>
            <a:ext cx="10689" cy="403352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36" tIns="52117" rIns="104236" bIns="5211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hteck 11"/>
          <p:cNvSpPr/>
          <p:nvPr/>
        </p:nvSpPr>
        <p:spPr>
          <a:xfrm>
            <a:off x="585020" y="750415"/>
            <a:ext cx="42755" cy="403352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36" tIns="52117" rIns="104236" bIns="52117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432" y="564693"/>
            <a:ext cx="9619774" cy="1008380"/>
          </a:xfrm>
        </p:spPr>
        <p:txBody>
          <a:bodyPr/>
          <a:lstStyle/>
          <a:p>
            <a:r>
              <a:rPr kumimoji="0" lang="de-DE" dirty="0" smtClean="0"/>
              <a:t>Titelmasterformat durch Klicken bearbeiten</a:t>
            </a:r>
            <a:endParaRPr kumimoji="0"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42784" y="1952474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1743" y="1952474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4216-6CAB-4DE0-814A-983D7B0CBA28}" type="datetime1">
              <a:rPr lang="de-DE" smtClean="0"/>
              <a:pPr/>
              <a:t>26.02.2008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Jan Hendrik Dithmar - Seminar: Educational Data Mining WS 07/08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C2A8C-2831-42F4-8099-CA48F66F32AD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/>
          <p:cNvSpPr/>
          <p:nvPr/>
        </p:nvSpPr>
        <p:spPr>
          <a:xfrm>
            <a:off x="0" y="443614"/>
            <a:ext cx="10364940" cy="977353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36" tIns="52117" rIns="104236" bIns="5211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0101" y="564693"/>
            <a:ext cx="9085342" cy="1008380"/>
          </a:xfrm>
        </p:spPr>
        <p:txBody>
          <a:bodyPr anchor="t"/>
          <a:lstStyle>
            <a:lvl1pPr>
              <a:defRPr sz="460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432" y="1995752"/>
            <a:ext cx="4722671" cy="705515"/>
          </a:xfrm>
        </p:spPr>
        <p:txBody>
          <a:bodyPr anchor="ctr"/>
          <a:lstStyle>
            <a:lvl1pPr marL="83389" indent="0" algn="l">
              <a:buNone/>
              <a:defRPr sz="2700" b="1">
                <a:solidFill>
                  <a:schemeClr val="accent2"/>
                </a:solidFill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5429680" y="1995752"/>
            <a:ext cx="4724526" cy="705515"/>
          </a:xfrm>
        </p:spPr>
        <p:txBody>
          <a:bodyPr anchor="ctr"/>
          <a:lstStyle>
            <a:lvl1pPr marL="83389" indent="0">
              <a:buNone/>
              <a:defRPr sz="2700" b="1">
                <a:solidFill>
                  <a:schemeClr val="accent2"/>
                </a:solidFill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534432" y="2711776"/>
            <a:ext cx="4722671" cy="4366285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29680" y="2711776"/>
            <a:ext cx="4724526" cy="4366285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B6E19-0C64-4D50-A184-2192588C02AA}" type="datetime1">
              <a:rPr lang="de-DE" smtClean="0"/>
              <a:pPr/>
              <a:t>26.02.2008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Jan Hendrik Dithmar - Seminar: Educational Data Mining WS 07/08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C2A8C-2831-42F4-8099-CA48F66F32A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6" name="Rechteck 15"/>
          <p:cNvSpPr/>
          <p:nvPr/>
        </p:nvSpPr>
        <p:spPr>
          <a:xfrm>
            <a:off x="102621" y="750415"/>
            <a:ext cx="53443" cy="403352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36" tIns="52117" rIns="104236" bIns="5211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hteck 16"/>
          <p:cNvSpPr/>
          <p:nvPr/>
        </p:nvSpPr>
        <p:spPr>
          <a:xfrm>
            <a:off x="55296" y="750415"/>
            <a:ext cx="32066" cy="403352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36" tIns="52117" rIns="104236" bIns="5211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hteck 17"/>
          <p:cNvSpPr/>
          <p:nvPr/>
        </p:nvSpPr>
        <p:spPr>
          <a:xfrm>
            <a:off x="33024" y="750415"/>
            <a:ext cx="10689" cy="403352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36" tIns="52117" rIns="104236" bIns="5211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hteck 18"/>
          <p:cNvSpPr/>
          <p:nvPr/>
        </p:nvSpPr>
        <p:spPr>
          <a:xfrm>
            <a:off x="1" y="750415"/>
            <a:ext cx="10689" cy="403352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36" tIns="52117" rIns="104236" bIns="5211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hteck 19"/>
          <p:cNvSpPr/>
          <p:nvPr/>
        </p:nvSpPr>
        <p:spPr>
          <a:xfrm flipH="1">
            <a:off x="175070" y="750415"/>
            <a:ext cx="32066" cy="403352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36" tIns="52117" rIns="104236" bIns="5211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hteck 20"/>
          <p:cNvSpPr/>
          <p:nvPr/>
        </p:nvSpPr>
        <p:spPr>
          <a:xfrm flipH="1">
            <a:off x="221325" y="750415"/>
            <a:ext cx="32066" cy="403352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36" tIns="52117" rIns="104236" bIns="5211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hteck 21"/>
          <p:cNvSpPr/>
          <p:nvPr/>
        </p:nvSpPr>
        <p:spPr>
          <a:xfrm flipH="1">
            <a:off x="264975" y="750415"/>
            <a:ext cx="10689" cy="403352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36" tIns="52117" rIns="104236" bIns="5211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chteck 28"/>
          <p:cNvSpPr/>
          <p:nvPr/>
        </p:nvSpPr>
        <p:spPr>
          <a:xfrm flipH="1">
            <a:off x="297998" y="750415"/>
            <a:ext cx="10689" cy="403352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36" tIns="52117" rIns="104236" bIns="5211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hteck 29"/>
          <p:cNvSpPr/>
          <p:nvPr/>
        </p:nvSpPr>
        <p:spPr>
          <a:xfrm>
            <a:off x="325790" y="750415"/>
            <a:ext cx="42755" cy="403352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36" tIns="52117" rIns="104236" bIns="52117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8864" y="564693"/>
            <a:ext cx="9085342" cy="1008380"/>
          </a:xfrm>
        </p:spPr>
        <p:txBody>
          <a:bodyPr/>
          <a:lstStyle>
            <a:lvl1pPr>
              <a:defRPr sz="4600" cap="none" baseline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A42C9-703F-4852-960B-9D8564C8EE7C}" type="datetime1">
              <a:rPr lang="de-DE" smtClean="0"/>
              <a:pPr/>
              <a:t>26.02.2008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Jan Hendrik Dithmar - Seminar: Educational Data Mining WS 07/08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C2A8C-2831-42F4-8099-CA48F66F32AD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7F897-6D8E-4F48-BCDA-EE62FFAF77D5}" type="datetime1">
              <a:rPr lang="de-DE" smtClean="0"/>
              <a:pPr/>
              <a:t>26.02.2008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Jan Hendrik Dithmar - Seminar: Educational Data Mining WS 07/08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C2A8C-2831-42F4-8099-CA48F66F32AD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1648" y="301113"/>
            <a:ext cx="9619774" cy="1281483"/>
          </a:xfrm>
        </p:spPr>
        <p:txBody>
          <a:bodyPr anchor="ctr"/>
          <a:lstStyle>
            <a:lvl1pPr algn="l">
              <a:buNone/>
              <a:defRPr sz="4100" b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801648" y="1582596"/>
            <a:ext cx="2939375" cy="5041900"/>
          </a:xfrm>
        </p:spPr>
        <p:txBody>
          <a:bodyPr/>
          <a:lstStyle>
            <a:lvl1pPr marL="62540" indent="0">
              <a:buNone/>
              <a:defRPr sz="2100"/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4008239" y="1582596"/>
            <a:ext cx="6413183" cy="5041900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E369-3DEF-446C-9367-8F146E5AB7D6}" type="datetime1">
              <a:rPr lang="de-DE" smtClean="0"/>
              <a:pPr/>
              <a:t>26.02.2008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Jan Hendrik Dithmar - Seminar: Educational Data Mining WS 07/08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C2A8C-2831-42F4-8099-CA48F66F32AD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430202" y="5"/>
            <a:ext cx="10261092" cy="207105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36" tIns="52117" rIns="104236" bIns="52117"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9" name="Gerade Verbindung 8"/>
          <p:cNvCxnSpPr/>
          <p:nvPr/>
        </p:nvCxnSpPr>
        <p:spPr>
          <a:xfrm flipV="1">
            <a:off x="424547" y="2078767"/>
            <a:ext cx="10266215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pieren 9"/>
          <p:cNvGrpSpPr/>
          <p:nvPr/>
        </p:nvGrpSpPr>
        <p:grpSpPr>
          <a:xfrm rot="5400000">
            <a:off x="9957289" y="1340259"/>
            <a:ext cx="146408" cy="150167"/>
            <a:chOff x="6668087" y="1297746"/>
            <a:chExt cx="161840" cy="156602"/>
          </a:xfrm>
        </p:grpSpPr>
        <p:cxnSp>
          <p:nvCxnSpPr>
            <p:cNvPr id="15" name="Gerade Verbindung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 bwMode="grayWhite">
          <a:xfrm>
            <a:off x="1068867" y="486607"/>
            <a:ext cx="8016479" cy="773873"/>
          </a:xfrm>
        </p:spPr>
        <p:txBody>
          <a:bodyPr anchor="b"/>
          <a:lstStyle>
            <a:lvl1pPr algn="l">
              <a:buNone/>
              <a:defRPr sz="2400" b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30202" y="2088419"/>
            <a:ext cx="10261092" cy="54699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600"/>
            </a:lvl1pPr>
          </a:lstStyle>
          <a:p>
            <a:r>
              <a:rPr kumimoji="0" lang="de-DE" dirty="0" smtClean="0"/>
              <a:t>Bild durch Klicken auf Symbol hinzufügen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grayWhite">
          <a:xfrm>
            <a:off x="1068867" y="1268353"/>
            <a:ext cx="8016479" cy="756285"/>
          </a:xfrm>
        </p:spPr>
        <p:txBody>
          <a:bodyPr/>
          <a:lstStyle>
            <a:lvl1pPr marL="31270" indent="0">
              <a:spcBef>
                <a:spcPts val="0"/>
              </a:spcBef>
              <a:buNone/>
              <a:defRPr sz="1600">
                <a:solidFill>
                  <a:srgbClr val="FFFFFF"/>
                </a:solidFill>
              </a:defRPr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grpSp>
        <p:nvGrpSpPr>
          <p:cNvPr id="14" name="Gruppieren 13"/>
          <p:cNvGrpSpPr/>
          <p:nvPr/>
        </p:nvGrpSpPr>
        <p:grpSpPr>
          <a:xfrm rot="5400000">
            <a:off x="10135433" y="1508321"/>
            <a:ext cx="146408" cy="150167"/>
            <a:chOff x="6668087" y="1297746"/>
            <a:chExt cx="161840" cy="156602"/>
          </a:xfrm>
        </p:grpSpPr>
        <p:cxnSp>
          <p:nvCxnSpPr>
            <p:cNvPr id="11" name="Gerade Verbindung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ieren 17"/>
          <p:cNvGrpSpPr/>
          <p:nvPr/>
        </p:nvGrpSpPr>
        <p:grpSpPr>
          <a:xfrm rot="5400000">
            <a:off x="9729939" y="1622087"/>
            <a:ext cx="146408" cy="150167"/>
            <a:chOff x="6668087" y="1297746"/>
            <a:chExt cx="161840" cy="156602"/>
          </a:xfrm>
        </p:grpSpPr>
        <p:cxnSp>
          <p:nvCxnSpPr>
            <p:cNvPr id="19" name="Gerade Verbindung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7571118" y="61203"/>
            <a:ext cx="2494016" cy="402652"/>
          </a:xfrm>
        </p:spPr>
        <p:txBody>
          <a:bodyPr/>
          <a:lstStyle/>
          <a:p>
            <a:fld id="{54F7AF9B-FE8C-45FD-8905-3320764DDBF2}" type="datetime1">
              <a:rPr lang="de-DE" smtClean="0"/>
              <a:pPr/>
              <a:t>26.02.2008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068866" y="61203"/>
            <a:ext cx="6502255" cy="402652"/>
          </a:xfrm>
        </p:spPr>
        <p:txBody>
          <a:bodyPr/>
          <a:lstStyle/>
          <a:p>
            <a:r>
              <a:rPr lang="de-DE" dirty="0" smtClean="0"/>
              <a:t>Jan Hendrik Dithmar - Seminar: Educational Data Mining WS 07/08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0065134" y="61203"/>
            <a:ext cx="534432" cy="402652"/>
          </a:xfrm>
        </p:spPr>
        <p:txBody>
          <a:bodyPr/>
          <a:lstStyle/>
          <a:p>
            <a:fld id="{726C2A8C-2831-42F4-8099-CA48F66F32AD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361851" y="750415"/>
            <a:ext cx="53443" cy="403352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36" tIns="52117" rIns="104236" bIns="5211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hteck 14"/>
          <p:cNvSpPr/>
          <p:nvPr/>
        </p:nvSpPr>
        <p:spPr>
          <a:xfrm>
            <a:off x="314526" y="750415"/>
            <a:ext cx="32066" cy="403352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36" tIns="52117" rIns="104236" bIns="5211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hteck 15"/>
          <p:cNvSpPr/>
          <p:nvPr/>
        </p:nvSpPr>
        <p:spPr>
          <a:xfrm>
            <a:off x="292254" y="750415"/>
            <a:ext cx="10689" cy="403352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36" tIns="52117" rIns="104236" bIns="5211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hteck 16"/>
          <p:cNvSpPr/>
          <p:nvPr/>
        </p:nvSpPr>
        <p:spPr>
          <a:xfrm>
            <a:off x="259232" y="750415"/>
            <a:ext cx="10689" cy="403352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36" tIns="52117" rIns="104236" bIns="5211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1068864" y="564693"/>
            <a:ext cx="9085342" cy="1008380"/>
          </a:xfrm>
          <a:prstGeom prst="rect">
            <a:avLst/>
          </a:prstGeom>
        </p:spPr>
        <p:txBody>
          <a:bodyPr vert="horz" lIns="104236" tIns="52117" rIns="104236" bIns="52117" anchor="t">
            <a:no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1068864" y="1966870"/>
            <a:ext cx="9085342" cy="5041900"/>
          </a:xfrm>
          <a:prstGeom prst="rect">
            <a:avLst/>
          </a:prstGeom>
        </p:spPr>
        <p:txBody>
          <a:bodyPr vert="horz" lIns="104236" tIns="52117" rIns="104236" bIns="52117">
            <a:normAutofit/>
          </a:bodyPr>
          <a:lstStyle/>
          <a:p>
            <a:pPr lvl="0" eaLnBrk="1" latinLnBrk="0" hangingPunct="1"/>
            <a:r>
              <a:rPr kumimoji="0" lang="de-DE" dirty="0" smtClean="0"/>
              <a:t>Textmasterformate durch Klicken bearbeiten</a:t>
            </a:r>
          </a:p>
          <a:p>
            <a:pPr lvl="1" eaLnBrk="1" latinLnBrk="0" hangingPunct="1"/>
            <a:r>
              <a:rPr kumimoji="0" lang="de-DE" dirty="0" smtClean="0"/>
              <a:t>Zweite Ebene</a:t>
            </a:r>
          </a:p>
          <a:p>
            <a:pPr lvl="2" eaLnBrk="1" latinLnBrk="0" hangingPunct="1"/>
            <a:r>
              <a:rPr kumimoji="0" lang="de-DE" dirty="0" smtClean="0"/>
              <a:t>Dritte Ebene</a:t>
            </a:r>
          </a:p>
          <a:p>
            <a:pPr lvl="3" eaLnBrk="1" latinLnBrk="0" hangingPunct="1"/>
            <a:r>
              <a:rPr kumimoji="0" lang="de-DE" dirty="0" smtClean="0"/>
              <a:t>Vierte Ebene</a:t>
            </a:r>
          </a:p>
          <a:p>
            <a:pPr lvl="4" eaLnBrk="1" latinLnBrk="0" hangingPunct="1"/>
            <a:r>
              <a:rPr kumimoji="0" lang="de-DE" dirty="0" smtClean="0"/>
              <a:t>Fünfte Ebene</a:t>
            </a:r>
            <a:endParaRPr kumimoji="0" lang="en-US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7571118" y="7076167"/>
            <a:ext cx="2494016" cy="402652"/>
          </a:xfrm>
          <a:prstGeom prst="rect">
            <a:avLst/>
          </a:prstGeom>
        </p:spPr>
        <p:txBody>
          <a:bodyPr vert="horz" lIns="104236" tIns="52117" rIns="104236" bIns="52117" anchor="b"/>
          <a:lstStyle>
            <a:lvl1pPr algn="l" eaLnBrk="1" latinLnBrk="0" hangingPunct="1">
              <a:defRPr kumimoji="0" sz="1300">
                <a:solidFill>
                  <a:schemeClr val="tx2"/>
                </a:solidFill>
              </a:defRPr>
            </a:lvl1pPr>
          </a:lstStyle>
          <a:p>
            <a:fld id="{E4A911D9-C78C-45FF-915F-2E2454D482DF}" type="datetime1">
              <a:rPr lang="de-DE" smtClean="0"/>
              <a:pPr/>
              <a:t>26.02.2008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068866" y="7076167"/>
            <a:ext cx="6502255" cy="402652"/>
          </a:xfrm>
          <a:prstGeom prst="rect">
            <a:avLst/>
          </a:prstGeom>
        </p:spPr>
        <p:txBody>
          <a:bodyPr vert="horz" lIns="104236" tIns="52117" rIns="104236" bIns="52117" anchor="b"/>
          <a:lstStyle>
            <a:lvl1pPr algn="r" eaLnBrk="1" latinLnBrk="0" hangingPunct="1">
              <a:defRPr kumimoji="0" sz="130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Jan Hendrik Dithmar - Seminar: Educational Data Mining WS 07/08</a:t>
            </a:r>
            <a:endParaRPr lang="de-DE" dirty="0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10065134" y="7076167"/>
            <a:ext cx="534432" cy="402652"/>
          </a:xfrm>
          <a:prstGeom prst="rect">
            <a:avLst/>
          </a:prstGeom>
        </p:spPr>
        <p:txBody>
          <a:bodyPr vert="horz" lIns="104236" tIns="52117" rIns="104236" bIns="52117" anchor="b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6C2A8C-2831-42F4-8099-CA48F66F32AD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600" kern="1200" spc="-114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</p:titleStyle>
    <p:bodyStyle>
      <a:lvl1pPr marL="469060" indent="-390881" algn="l" rtl="0" eaLnBrk="1" latinLnBrk="0" hangingPunct="1">
        <a:spcBef>
          <a:spcPts val="798"/>
        </a:spcBef>
        <a:buClr>
          <a:schemeClr val="tx2"/>
        </a:buClr>
        <a:buSzPct val="95000"/>
        <a:buFont typeface="Wingdings"/>
        <a:buChar char=""/>
        <a:defRPr kumimoji="0"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44309" indent="-325738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136171" indent="-260588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438453" indent="-260588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1688620" indent="-23974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1949208" indent="-23974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168104" indent="-208472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386998" indent="-208472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605893" indent="-208472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211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423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635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847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058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270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482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694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3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3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3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comments" Target="../comments/comment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chart" Target="../charts/char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eg"/><Relationship Id="rId5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Repairing Disengagement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Jan Hendrik </a:t>
            </a:r>
            <a:r>
              <a:rPr lang="de-DE" dirty="0" smtClean="0"/>
              <a:t>Dithmar (</a:t>
            </a:r>
            <a:r>
              <a:rPr lang="de-DE" dirty="0" err="1" smtClean="0"/>
              <a:t>Supervisor</a:t>
            </a:r>
            <a:r>
              <a:rPr lang="de-DE" dirty="0" smtClean="0"/>
              <a:t>: </a:t>
            </a:r>
            <a:r>
              <a:rPr lang="de-DE" dirty="0" err="1" smtClean="0"/>
              <a:t>Erica</a:t>
            </a:r>
            <a:r>
              <a:rPr lang="de-DE" dirty="0" smtClean="0"/>
              <a:t> </a:t>
            </a:r>
            <a:r>
              <a:rPr lang="de-DE" dirty="0" err="1" smtClean="0"/>
              <a:t>Melis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4" name="Untertitel 2"/>
          <p:cNvSpPr txBox="1">
            <a:spLocks/>
          </p:cNvSpPr>
          <p:nvPr/>
        </p:nvSpPr>
        <p:spPr>
          <a:xfrm>
            <a:off x="543719" y="6067426"/>
            <a:ext cx="9619774" cy="1130427"/>
          </a:xfrm>
          <a:prstGeom prst="rect">
            <a:avLst/>
          </a:prstGeom>
        </p:spPr>
        <p:txBody>
          <a:bodyPr vert="horz" lIns="114660" tIns="52117" rIns="104236" bIns="52117" anchor="t">
            <a:normAutofit/>
          </a:bodyPr>
          <a:lstStyle/>
          <a:p>
            <a:pPr defTabSz="914286">
              <a:buClr>
                <a:schemeClr val="tx2"/>
              </a:buClr>
              <a:buSzPct val="95000"/>
              <a:defRPr/>
            </a:pPr>
            <a:r>
              <a:rPr lang="en-US" dirty="0" smtClean="0"/>
              <a:t>Based on the paper</a:t>
            </a:r>
          </a:p>
          <a:p>
            <a:pPr defTabSz="914286">
              <a:buClr>
                <a:schemeClr val="tx2"/>
              </a:buClr>
              <a:buSzPct val="95000"/>
              <a:defRPr/>
            </a:pPr>
            <a:r>
              <a:rPr lang="en-US" dirty="0" smtClean="0"/>
              <a:t>“Repairing Disengagement With Non-Invasive Interventions”</a:t>
            </a:r>
          </a:p>
          <a:p>
            <a:pPr defTabSz="914286">
              <a:buClr>
                <a:schemeClr val="tx2"/>
              </a:buClr>
              <a:buSzPct val="95000"/>
              <a:defRPr/>
            </a:pPr>
            <a:r>
              <a:rPr lang="en-US" dirty="0" smtClean="0"/>
              <a:t>by Ivon Arroyo et al. (2007)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“Performance Graphs” in AM</a:t>
            </a:r>
            <a:endParaRPr lang="en-US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/>
          <a:srcRect t="17042" r="294" b="3030"/>
          <a:stretch>
            <a:fillRect/>
          </a:stretch>
        </p:blipFill>
        <p:spPr bwMode="auto">
          <a:xfrm>
            <a:off x="250484" y="1339238"/>
            <a:ext cx="10262764" cy="6032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llipse 5"/>
          <p:cNvSpPr/>
          <p:nvPr/>
        </p:nvSpPr>
        <p:spPr>
          <a:xfrm>
            <a:off x="500996" y="2520941"/>
            <a:ext cx="584539" cy="1575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4236" tIns="52117" rIns="104236" bIns="52117" rtlCol="0" anchor="ctr"/>
          <a:lstStyle/>
          <a:p>
            <a:pPr algn="ctr"/>
            <a:endParaRPr lang="en-US" dirty="0"/>
          </a:p>
        </p:txBody>
      </p:sp>
      <p:sp>
        <p:nvSpPr>
          <p:cNvPr id="7" name="Ellipse 6"/>
          <p:cNvSpPr/>
          <p:nvPr/>
        </p:nvSpPr>
        <p:spPr>
          <a:xfrm>
            <a:off x="631220" y="2798850"/>
            <a:ext cx="918561" cy="15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4236" tIns="52117" rIns="104236" bIns="52117" rtlCol="0" anchor="ctr"/>
          <a:lstStyle/>
          <a:p>
            <a:pPr algn="ctr"/>
            <a:endParaRPr lang="en-US" dirty="0"/>
          </a:p>
        </p:txBody>
      </p:sp>
      <p:sp>
        <p:nvSpPr>
          <p:cNvPr id="8" name="Ellipse 7"/>
          <p:cNvSpPr/>
          <p:nvPr/>
        </p:nvSpPr>
        <p:spPr>
          <a:xfrm>
            <a:off x="668007" y="4096546"/>
            <a:ext cx="1169078" cy="1575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4236" tIns="52117" rIns="104236" bIns="52117" rtlCol="0" anchor="ctr"/>
          <a:lstStyle/>
          <a:p>
            <a:pPr algn="ctr"/>
            <a:endParaRPr lang="en-US" dirty="0"/>
          </a:p>
        </p:txBody>
      </p:sp>
      <p:sp>
        <p:nvSpPr>
          <p:cNvPr id="9" name="Ellipse 8"/>
          <p:cNvSpPr/>
          <p:nvPr/>
        </p:nvSpPr>
        <p:spPr>
          <a:xfrm>
            <a:off x="668007" y="4411667"/>
            <a:ext cx="668045" cy="1575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4236" tIns="52117" rIns="104236" bIns="52117" rtlCol="0" anchor="ctr"/>
          <a:lstStyle/>
          <a:p>
            <a:pPr algn="ctr"/>
            <a:endParaRPr lang="en-US" dirty="0"/>
          </a:p>
        </p:txBody>
      </p:sp>
      <p:sp>
        <p:nvSpPr>
          <p:cNvPr id="10" name="Ellipse 9"/>
          <p:cNvSpPr/>
          <p:nvPr/>
        </p:nvSpPr>
        <p:spPr>
          <a:xfrm>
            <a:off x="668007" y="4684600"/>
            <a:ext cx="417528" cy="1209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4236" tIns="52117" rIns="104236" bIns="52117" rtlCol="0" anchor="ctr"/>
          <a:lstStyle/>
          <a:p>
            <a:pPr algn="ctr"/>
            <a:endParaRPr lang="en-US" dirty="0"/>
          </a:p>
        </p:txBody>
      </p:sp>
      <p:sp>
        <p:nvSpPr>
          <p:cNvPr id="11" name="Ellipse 10"/>
          <p:cNvSpPr/>
          <p:nvPr/>
        </p:nvSpPr>
        <p:spPr>
          <a:xfrm>
            <a:off x="500997" y="4963131"/>
            <a:ext cx="1241451" cy="1892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4236" tIns="52117" rIns="104236" bIns="52117" rtlCol="0" anchor="ctr"/>
          <a:lstStyle/>
          <a:p>
            <a:pPr algn="ctr"/>
            <a:endParaRPr lang="en-US" dirty="0"/>
          </a:p>
        </p:txBody>
      </p:sp>
      <p:sp>
        <p:nvSpPr>
          <p:cNvPr id="12" name="Ellipse 11"/>
          <p:cNvSpPr/>
          <p:nvPr/>
        </p:nvSpPr>
        <p:spPr>
          <a:xfrm>
            <a:off x="2777363" y="1707100"/>
            <a:ext cx="334022" cy="1575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4236" tIns="52117" rIns="104236" bIns="52117" rtlCol="0" anchor="ctr"/>
          <a:lstStyle/>
          <a:p>
            <a:pPr algn="ctr"/>
            <a:endParaRPr lang="en-US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Jan Hendrik Dithmar - Seminar: Educational Data Mining WS 07/08</a:t>
            </a:r>
            <a:endParaRPr lang="de-DE" dirty="0"/>
          </a:p>
        </p:txBody>
      </p:sp>
      <p:sp>
        <p:nvSpPr>
          <p:cNvPr id="13" name="Abgerundete rechteckige Legende 12"/>
          <p:cNvSpPr/>
          <p:nvPr/>
        </p:nvSpPr>
        <p:spPr>
          <a:xfrm>
            <a:off x="2338119" y="3387524"/>
            <a:ext cx="2672178" cy="709022"/>
          </a:xfrm>
          <a:prstGeom prst="wedgeRoundRectCallout">
            <a:avLst>
              <a:gd name="adj1" fmla="val -85389"/>
              <a:gd name="adj2" fmla="val -108166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4236" tIns="52117" rIns="104236" bIns="52117" rtlCol="0" anchor="ctr"/>
          <a:lstStyle/>
          <a:p>
            <a:pPr algn="ctr"/>
            <a:r>
              <a:rPr lang="en-US" dirty="0" smtClean="0"/>
              <a:t>Number of</a:t>
            </a:r>
            <a:br>
              <a:rPr lang="en-US" dirty="0" smtClean="0"/>
            </a:br>
            <a:r>
              <a:rPr lang="en-US" dirty="0" smtClean="0"/>
              <a:t>exercises counts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“Performance Graphs” in AM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 t="17042" r="294" b="3030"/>
          <a:stretch>
            <a:fillRect/>
          </a:stretch>
        </p:blipFill>
        <p:spPr bwMode="auto">
          <a:xfrm>
            <a:off x="252453" y="1337890"/>
            <a:ext cx="10262896" cy="6032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Jan Hendrik Dithmar - Seminar: Educational Data Mining WS 07/08</a:t>
            </a:r>
            <a:endParaRPr lang="de-D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Tip-read-carefully</a:t>
            </a:r>
          </a:p>
          <a:p>
            <a:pPr lvl="1"/>
            <a:r>
              <a:rPr lang="en-US" dirty="0" smtClean="0"/>
              <a:t>Slow down</a:t>
            </a:r>
          </a:p>
          <a:p>
            <a:pPr lvl="1"/>
            <a:r>
              <a:rPr lang="en-US" dirty="0" smtClean="0"/>
              <a:t>Read problem carefully</a:t>
            </a:r>
          </a:p>
          <a:p>
            <a:pPr lvl="1"/>
            <a:r>
              <a:rPr lang="en-US" dirty="0" smtClean="0"/>
              <a:t>Read provided hints carefully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Tip-make-guess</a:t>
            </a:r>
          </a:p>
          <a:p>
            <a:pPr lvl="1"/>
            <a:r>
              <a:rPr lang="en-US" dirty="0" smtClean="0"/>
              <a:t>Think about the problem</a:t>
            </a:r>
          </a:p>
          <a:p>
            <a:pPr lvl="1"/>
            <a:r>
              <a:rPr lang="en-US" dirty="0" smtClean="0"/>
              <a:t>Make a guess</a:t>
            </a:r>
          </a:p>
          <a:p>
            <a:pPr lvl="1"/>
            <a:r>
              <a:rPr lang="en-US" dirty="0" smtClean="0"/>
              <a:t>If guess is wrong, ask for hints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Jan Hendrik Dithmar - Seminar: Educational Data Mining WS 07/08</a:t>
            </a:r>
            <a:endParaRPr lang="de-D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Suggest a productive learning behavior</a:t>
            </a:r>
          </a:p>
          <a:p>
            <a:endParaRPr lang="en-US" dirty="0" smtClean="0"/>
          </a:p>
          <a:p>
            <a:r>
              <a:rPr lang="en-US" dirty="0" smtClean="0"/>
              <a:t>Tip-read-carefully</a:t>
            </a:r>
          </a:p>
          <a:p>
            <a:pPr lvl="1"/>
            <a:r>
              <a:rPr lang="en-US" dirty="0" smtClean="0"/>
              <a:t>Slow down, read problem carefully, read provided hints carefully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Tip-make-guess</a:t>
            </a:r>
          </a:p>
          <a:p>
            <a:pPr lvl="1"/>
            <a:r>
              <a:rPr lang="en-US" dirty="0" smtClean="0"/>
              <a:t>Think about the problem, make a guess, if guess is wrong then ask for hints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Jan Hendrik Dithmar - Seminar: Educational Data Mining WS 07/08</a:t>
            </a:r>
            <a:endParaRPr lang="de-D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acquisition (2)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 test days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Now we want to analyze this data…</a:t>
            </a:r>
          </a:p>
        </p:txBody>
      </p:sp>
      <p:cxnSp>
        <p:nvCxnSpPr>
          <p:cNvPr id="5" name="Gerade Verbindung 4"/>
          <p:cNvCxnSpPr/>
          <p:nvPr/>
        </p:nvCxnSpPr>
        <p:spPr>
          <a:xfrm rot="5400000">
            <a:off x="70853" y="4017437"/>
            <a:ext cx="2362532" cy="92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 rot="5400000">
            <a:off x="2174916" y="4016562"/>
            <a:ext cx="2362532" cy="92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 rot="5400000">
            <a:off x="4278979" y="4016072"/>
            <a:ext cx="2362532" cy="92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 rot="5400000">
            <a:off x="6383041" y="4016072"/>
            <a:ext cx="2362532" cy="92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 rot="5400000">
            <a:off x="8487104" y="4016072"/>
            <a:ext cx="2362532" cy="92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1767414" y="5230621"/>
            <a:ext cx="1038766" cy="459195"/>
          </a:xfrm>
          <a:prstGeom prst="rect">
            <a:avLst/>
          </a:prstGeom>
          <a:noFill/>
        </p:spPr>
        <p:txBody>
          <a:bodyPr wrap="none" lIns="104236" tIns="52117" rIns="104236" bIns="52117" rtlCol="0">
            <a:spAutoFit/>
          </a:bodyPr>
          <a:lstStyle/>
          <a:p>
            <a:r>
              <a:rPr lang="en-US" sz="2300" dirty="0" smtClean="0"/>
              <a:t>day #1</a:t>
            </a:r>
            <a:endParaRPr lang="en-US" sz="2300" dirty="0"/>
          </a:p>
        </p:txBody>
      </p:sp>
      <p:sp>
        <p:nvSpPr>
          <p:cNvPr id="12" name="Textfeld 11"/>
          <p:cNvSpPr txBox="1"/>
          <p:nvPr/>
        </p:nvSpPr>
        <p:spPr>
          <a:xfrm>
            <a:off x="3871478" y="5230923"/>
            <a:ext cx="1057200" cy="459195"/>
          </a:xfrm>
          <a:prstGeom prst="rect">
            <a:avLst/>
          </a:prstGeom>
          <a:noFill/>
        </p:spPr>
        <p:txBody>
          <a:bodyPr wrap="none" lIns="104236" tIns="52117" rIns="104236" bIns="52117" rtlCol="0">
            <a:spAutoFit/>
          </a:bodyPr>
          <a:lstStyle/>
          <a:p>
            <a:r>
              <a:rPr lang="en-US" sz="2300" dirty="0" smtClean="0"/>
              <a:t>day #2</a:t>
            </a:r>
            <a:endParaRPr lang="en-US" sz="2300" dirty="0"/>
          </a:p>
        </p:txBody>
      </p:sp>
      <p:sp>
        <p:nvSpPr>
          <p:cNvPr id="14" name="Textfeld 13"/>
          <p:cNvSpPr txBox="1"/>
          <p:nvPr/>
        </p:nvSpPr>
        <p:spPr>
          <a:xfrm>
            <a:off x="5975539" y="5230923"/>
            <a:ext cx="1040206" cy="459195"/>
          </a:xfrm>
          <a:prstGeom prst="rect">
            <a:avLst/>
          </a:prstGeom>
          <a:noFill/>
        </p:spPr>
        <p:txBody>
          <a:bodyPr wrap="none" lIns="104236" tIns="52117" rIns="104236" bIns="52117" rtlCol="0">
            <a:spAutoFit/>
          </a:bodyPr>
          <a:lstStyle/>
          <a:p>
            <a:r>
              <a:rPr lang="en-US" sz="2300" dirty="0" smtClean="0"/>
              <a:t>day #3</a:t>
            </a:r>
            <a:endParaRPr lang="en-US" sz="2300" dirty="0"/>
          </a:p>
        </p:txBody>
      </p:sp>
      <p:sp>
        <p:nvSpPr>
          <p:cNvPr id="15" name="Textfeld 14"/>
          <p:cNvSpPr txBox="1"/>
          <p:nvPr/>
        </p:nvSpPr>
        <p:spPr>
          <a:xfrm>
            <a:off x="8088020" y="5230923"/>
            <a:ext cx="1058928" cy="459195"/>
          </a:xfrm>
          <a:prstGeom prst="rect">
            <a:avLst/>
          </a:prstGeom>
          <a:noFill/>
        </p:spPr>
        <p:txBody>
          <a:bodyPr wrap="none" lIns="104236" tIns="52117" rIns="104236" bIns="52117" rtlCol="0">
            <a:spAutoFit/>
          </a:bodyPr>
          <a:lstStyle/>
          <a:p>
            <a:r>
              <a:rPr lang="en-US" sz="2300" dirty="0" smtClean="0"/>
              <a:t>day #4</a:t>
            </a:r>
            <a:endParaRPr lang="en-US" sz="2300" dirty="0"/>
          </a:p>
        </p:txBody>
      </p:sp>
      <p:sp>
        <p:nvSpPr>
          <p:cNvPr id="16" name="Rechteck 15"/>
          <p:cNvSpPr/>
          <p:nvPr/>
        </p:nvSpPr>
        <p:spPr>
          <a:xfrm>
            <a:off x="1252546" y="3150881"/>
            <a:ext cx="1169078" cy="472681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36" tIns="52117" rIns="104236" bIns="52117" rtlCol="0" anchor="ctr"/>
          <a:lstStyle/>
          <a:p>
            <a:pPr algn="ctr"/>
            <a:r>
              <a:rPr lang="en-US" dirty="0" smtClean="0"/>
              <a:t>Pretest</a:t>
            </a:r>
            <a:endParaRPr lang="en-US" dirty="0"/>
          </a:p>
        </p:txBody>
      </p:sp>
      <p:sp>
        <p:nvSpPr>
          <p:cNvPr id="18" name="Rechteck 17"/>
          <p:cNvSpPr/>
          <p:nvPr/>
        </p:nvSpPr>
        <p:spPr>
          <a:xfrm>
            <a:off x="2421624" y="3702345"/>
            <a:ext cx="4258784" cy="472681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4236" tIns="52117" rIns="104236" bIns="52117" rtlCol="0" anchor="ctr"/>
          <a:lstStyle/>
          <a:p>
            <a:pPr algn="ctr"/>
            <a:r>
              <a:rPr lang="en-US" dirty="0" smtClean="0"/>
              <a:t>Tutoring</a:t>
            </a:r>
            <a:endParaRPr lang="en-US" dirty="0"/>
          </a:p>
        </p:txBody>
      </p:sp>
      <p:sp>
        <p:nvSpPr>
          <p:cNvPr id="19" name="Rechteck 18"/>
          <p:cNvSpPr/>
          <p:nvPr/>
        </p:nvSpPr>
        <p:spPr>
          <a:xfrm>
            <a:off x="6680408" y="4253804"/>
            <a:ext cx="3006200" cy="472681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4236" tIns="52117" rIns="104236" bIns="52117" rtlCol="0" anchor="ctr"/>
          <a:lstStyle/>
          <a:p>
            <a:pPr algn="ctr"/>
            <a:r>
              <a:rPr lang="en-US" dirty="0" smtClean="0"/>
              <a:t>Posttest</a:t>
            </a:r>
            <a:endParaRPr lang="en-US" dirty="0"/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Jan Hendrik Dithmar - Seminar: Educational Data Mining WS 07/08</a:t>
            </a:r>
            <a:endParaRPr lang="de-DE" dirty="0"/>
          </a:p>
        </p:txBody>
      </p:sp>
      <p:sp>
        <p:nvSpPr>
          <p:cNvPr id="17" name="Abgerundete rechteckige Legende 16"/>
          <p:cNvSpPr/>
          <p:nvPr/>
        </p:nvSpPr>
        <p:spPr>
          <a:xfrm>
            <a:off x="1336052" y="4490145"/>
            <a:ext cx="3089706" cy="709022"/>
          </a:xfrm>
          <a:prstGeom prst="wedgeRoundRectCallout">
            <a:avLst>
              <a:gd name="adj1" fmla="val -31695"/>
              <a:gd name="adj2" fmla="val -169854"/>
              <a:gd name="adj3" fmla="val 16667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4236" tIns="52117" rIns="104236" bIns="52117" rtlCol="0" anchor="ctr"/>
          <a:lstStyle/>
          <a:p>
            <a:pPr algn="ctr"/>
            <a:r>
              <a:rPr lang="en-US" dirty="0" smtClean="0"/>
              <a:t>43 items extracted from SAT and MCAS</a:t>
            </a:r>
            <a:endParaRPr lang="en-US" dirty="0"/>
          </a:p>
        </p:txBody>
      </p:sp>
      <p:sp>
        <p:nvSpPr>
          <p:cNvPr id="20" name="Abgerundete rechteckige Legende 19"/>
          <p:cNvSpPr/>
          <p:nvPr/>
        </p:nvSpPr>
        <p:spPr>
          <a:xfrm>
            <a:off x="3674207" y="1890397"/>
            <a:ext cx="3757751" cy="787802"/>
          </a:xfrm>
          <a:prstGeom prst="wedgeRoundRectCallout">
            <a:avLst>
              <a:gd name="adj1" fmla="val -40882"/>
              <a:gd name="adj2" fmla="val 179122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4236" tIns="52117" rIns="104236" bIns="52117" rtlCol="0" anchor="ctr"/>
          <a:lstStyle/>
          <a:p>
            <a:pPr algn="ctr"/>
            <a:r>
              <a:rPr lang="en-US" dirty="0" smtClean="0"/>
              <a:t>Teach the two groups differently</a:t>
            </a:r>
            <a:endParaRPr lang="en-US" dirty="0"/>
          </a:p>
        </p:txBody>
      </p:sp>
      <p:sp>
        <p:nvSpPr>
          <p:cNvPr id="24" name="Abgerundete rechteckige Legende 23"/>
          <p:cNvSpPr/>
          <p:nvPr/>
        </p:nvSpPr>
        <p:spPr>
          <a:xfrm>
            <a:off x="7431958" y="2756980"/>
            <a:ext cx="3089706" cy="709022"/>
          </a:xfrm>
          <a:prstGeom prst="wedgeRoundRectCallout">
            <a:avLst>
              <a:gd name="adj1" fmla="val -39306"/>
              <a:gd name="adj2" fmla="val 157255"/>
              <a:gd name="adj3" fmla="val 16667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4236" tIns="52117" rIns="104236" bIns="52117" rtlCol="0" anchor="ctr"/>
          <a:lstStyle/>
          <a:p>
            <a:pPr algn="ctr"/>
            <a:r>
              <a:rPr lang="en-US" dirty="0" smtClean="0"/>
              <a:t>43 items extracted from SAT and MCAS</a:t>
            </a:r>
            <a:endParaRPr lang="en-US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7" grpId="0" animBg="1"/>
      <p:bldP spid="20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64503" indent="-586324">
              <a:buFont typeface="+mj-lt"/>
              <a:buAutoNum type="arabicPeriod"/>
            </a:pPr>
            <a:r>
              <a:rPr lang="en-US" dirty="0" smtClean="0"/>
              <a:t>Do interventions help (at all)?</a:t>
            </a:r>
          </a:p>
          <a:p>
            <a:pPr marL="664503" indent="-586324">
              <a:buFont typeface="+mj-lt"/>
              <a:buAutoNum type="arabicPeriod"/>
            </a:pPr>
            <a:r>
              <a:rPr lang="en-US" dirty="0" smtClean="0"/>
              <a:t>What type of interventions help?</a:t>
            </a:r>
          </a:p>
          <a:p>
            <a:pPr marL="664503" indent="-586324">
              <a:buFont typeface="+mj-lt"/>
              <a:buAutoNum type="arabicPeriod"/>
            </a:pPr>
            <a:r>
              <a:rPr lang="en-US" dirty="0" smtClean="0"/>
              <a:t>Whom do interventions help?</a:t>
            </a:r>
          </a:p>
          <a:p>
            <a:pPr marL="664503" indent="-586324">
              <a:buFont typeface="+mj-lt"/>
              <a:buAutoNum type="arabicPeriod"/>
            </a:pPr>
            <a:r>
              <a:rPr lang="en-US" dirty="0" smtClean="0"/>
              <a:t>How can you predict whether an intervention helps at a certain point?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Jan Hendrik Dithmar - Seminar: Educational Data Mining WS 07/08</a:t>
            </a:r>
            <a:endParaRPr lang="de-D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AN(C)OVA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4432" y="1966870"/>
            <a:ext cx="9619774" cy="5595980"/>
          </a:xfrm>
        </p:spPr>
        <p:txBody>
          <a:bodyPr>
            <a:normAutofit/>
          </a:bodyPr>
          <a:lstStyle/>
          <a:p>
            <a:r>
              <a:rPr lang="en-US" dirty="0" smtClean="0"/>
              <a:t>ANOVA (</a:t>
            </a:r>
            <a:r>
              <a:rPr lang="en-US" b="1" dirty="0" smtClean="0"/>
              <a:t>an</a:t>
            </a:r>
            <a:r>
              <a:rPr lang="en-US" dirty="0" smtClean="0"/>
              <a:t>alysis </a:t>
            </a:r>
            <a:r>
              <a:rPr lang="en-US" b="1" dirty="0" smtClean="0"/>
              <a:t>o</a:t>
            </a:r>
            <a:r>
              <a:rPr lang="en-US" dirty="0" smtClean="0"/>
              <a:t>f </a:t>
            </a:r>
            <a:r>
              <a:rPr lang="en-US" b="1" dirty="0" smtClean="0"/>
              <a:t>va</a:t>
            </a:r>
            <a:r>
              <a:rPr lang="en-US" dirty="0" smtClean="0"/>
              <a:t>riance)</a:t>
            </a:r>
          </a:p>
          <a:p>
            <a:pPr lvl="1"/>
            <a:r>
              <a:rPr lang="en-US" dirty="0" smtClean="0"/>
              <a:t>Collection of statistical models</a:t>
            </a:r>
          </a:p>
          <a:p>
            <a:r>
              <a:rPr lang="en-US" dirty="0" smtClean="0"/>
              <a:t>ANCOVA (</a:t>
            </a:r>
            <a:r>
              <a:rPr lang="en-US" b="1" dirty="0" smtClean="0"/>
              <a:t>an</a:t>
            </a:r>
            <a:r>
              <a:rPr lang="en-US" dirty="0" smtClean="0"/>
              <a:t>alysis of </a:t>
            </a:r>
            <a:r>
              <a:rPr lang="en-US" b="1" dirty="0" smtClean="0"/>
              <a:t>cova</a:t>
            </a:r>
            <a:r>
              <a:rPr lang="en-US" dirty="0" smtClean="0"/>
              <a:t>riance</a:t>
            </a:r>
            <a:r>
              <a:rPr lang="de-DE" dirty="0" smtClean="0"/>
              <a:t>)</a:t>
            </a:r>
          </a:p>
          <a:p>
            <a:pPr lvl="1"/>
            <a:r>
              <a:rPr lang="en-US" dirty="0" smtClean="0"/>
              <a:t>Find dependencies between two (ore more) variables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significant difference at p&lt;0.05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Jan Hendrik Dithmar - Seminar: Educational Data Mining WS 07/08</a:t>
            </a:r>
            <a:endParaRPr lang="de-DE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nhaltsplatzhalter 3"/>
          <p:cNvGraphicFramePr>
            <a:graphicFrameLocks/>
          </p:cNvGraphicFramePr>
          <p:nvPr/>
        </p:nvGraphicFramePr>
        <p:xfrm>
          <a:off x="333985" y="1969479"/>
          <a:ext cx="10020668" cy="169183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05167"/>
                <a:gridCol w="2505167"/>
                <a:gridCol w="2505167"/>
                <a:gridCol w="2505167"/>
              </a:tblGrid>
              <a:tr h="42295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Group</a:t>
                      </a:r>
                      <a:endParaRPr lang="en-US" sz="2000" dirty="0"/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Math Pretest</a:t>
                      </a:r>
                      <a:endParaRPr lang="en-US" sz="2000" dirty="0"/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Math Posttest</a:t>
                      </a:r>
                      <a:endParaRPr lang="en-US" sz="2000" dirty="0"/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MCAS Passing Rate</a:t>
                      </a:r>
                      <a:endParaRPr lang="en-US" sz="2000" dirty="0"/>
                    </a:p>
                  </a:txBody>
                  <a:tcPr marL="106886" marR="106886" marT="50419" marB="50419"/>
                </a:tc>
              </a:tr>
              <a:tr h="42295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 Tutor</a:t>
                      </a:r>
                      <a:endParaRPr lang="en-US" sz="2000" dirty="0"/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/>
                    </a:p>
                  </a:txBody>
                  <a:tcPr marL="106886" marR="106886" marT="50419" marB="50419"/>
                </a:tc>
              </a:tr>
              <a:tr h="42295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Tutor Control</a:t>
                      </a:r>
                      <a:endParaRPr lang="en-US" sz="2000" dirty="0"/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/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/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/>
                    </a:p>
                  </a:txBody>
                  <a:tcPr marL="106886" marR="106886" marT="50419" marB="50419"/>
                </a:tc>
              </a:tr>
              <a:tr h="42295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Tutor Intervention</a:t>
                      </a:r>
                      <a:endParaRPr lang="en-US" sz="2000" dirty="0"/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/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106886" marR="106886" marT="50419" marB="50419"/>
                </a:tc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333985" y="1969479"/>
          <a:ext cx="10020668" cy="169183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05167"/>
                <a:gridCol w="2505167"/>
                <a:gridCol w="2505167"/>
                <a:gridCol w="2505167"/>
              </a:tblGrid>
              <a:tr h="42295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Group</a:t>
                      </a:r>
                      <a:endParaRPr lang="en-US" sz="2000" dirty="0"/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Math Pretest</a:t>
                      </a:r>
                      <a:endParaRPr lang="en-US" sz="2000" dirty="0"/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Math Posttest</a:t>
                      </a:r>
                      <a:endParaRPr lang="en-US" sz="2000" dirty="0"/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MCAS Passing Rate</a:t>
                      </a:r>
                      <a:endParaRPr lang="en-US" sz="2000" dirty="0"/>
                    </a:p>
                  </a:txBody>
                  <a:tcPr marL="106886" marR="106886" marT="50419" marB="50419"/>
                </a:tc>
              </a:tr>
              <a:tr h="42295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 Tutor</a:t>
                      </a:r>
                      <a:endParaRPr lang="en-US" sz="2000" dirty="0"/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76%</a:t>
                      </a:r>
                    </a:p>
                  </a:txBody>
                  <a:tcPr marL="106886" marR="106886" marT="50419" marB="50419"/>
                </a:tc>
              </a:tr>
              <a:tr h="42295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Tutor Control</a:t>
                      </a:r>
                      <a:endParaRPr lang="en-US" sz="2000" dirty="0"/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40% (20)</a:t>
                      </a:r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40% (28)</a:t>
                      </a:r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79%</a:t>
                      </a:r>
                    </a:p>
                  </a:txBody>
                  <a:tcPr marL="106886" marR="106886" marT="50419" marB="50419"/>
                </a:tc>
              </a:tr>
              <a:tr h="42295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Tutor Intervention</a:t>
                      </a:r>
                      <a:endParaRPr lang="en-US" sz="2000" dirty="0"/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33% (19)</a:t>
                      </a:r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42% (22)</a:t>
                      </a:r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92%</a:t>
                      </a:r>
                    </a:p>
                  </a:txBody>
                  <a:tcPr marL="106886" marR="106886" marT="50419" marB="50419"/>
                </a:tc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/>
        </p:nvGraphicFramePr>
        <p:xfrm>
          <a:off x="333985" y="4017766"/>
          <a:ext cx="10020668" cy="2840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3840"/>
                <a:gridCol w="2505167"/>
                <a:gridCol w="2421661"/>
              </a:tblGrid>
              <a:tr h="42295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Survey question item</a:t>
                      </a:r>
                      <a:endParaRPr lang="en-US" sz="2000" dirty="0"/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Tutor Interventions</a:t>
                      </a:r>
                      <a:endParaRPr lang="en-US" sz="2000" dirty="0"/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Tutor Control</a:t>
                      </a:r>
                      <a:endParaRPr lang="en-US" sz="2000" dirty="0"/>
                    </a:p>
                  </a:txBody>
                  <a:tcPr marL="106886" marR="106886" marT="50419" marB="50419"/>
                </a:tc>
              </a:tr>
              <a:tr h="42295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“The Wayang Tutor is friendly”</a:t>
                      </a:r>
                      <a:endParaRPr lang="en-US" sz="2000" dirty="0"/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106886" marR="106886" marT="50419" marB="50419"/>
                </a:tc>
              </a:tr>
              <a:tr h="42295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“The Wayang</a:t>
                      </a:r>
                      <a:r>
                        <a:rPr lang="en-US" sz="2000" baseline="0" dirty="0" smtClean="0"/>
                        <a:t> Tutor is smart”</a:t>
                      </a:r>
                      <a:endParaRPr lang="en-US" sz="2000" dirty="0"/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106886" marR="106886" marT="50419" marB="50419"/>
                </a:tc>
              </a:tr>
              <a:tr h="42295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Learning</a:t>
                      </a:r>
                      <a:r>
                        <a:rPr lang="en-US" sz="2000" baseline="0" dirty="0" smtClean="0"/>
                        <a:t> Orientation (average over 2 items)</a:t>
                      </a:r>
                      <a:endParaRPr lang="en-US" sz="2000" dirty="0"/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106886" marR="106886" marT="50419" marB="50419"/>
                </a:tc>
              </a:tr>
              <a:tr h="72547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Did you learn</a:t>
                      </a:r>
                      <a:r>
                        <a:rPr lang="en-US" sz="2000" baseline="0" dirty="0" smtClean="0"/>
                        <a:t> how to tackle math problems by using the Wayang system?</a:t>
                      </a:r>
                      <a:endParaRPr lang="en-US" sz="2000" dirty="0"/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106886" marR="106886" marT="50419" marB="50419"/>
                </a:tc>
              </a:tr>
              <a:tr h="42295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Helpfulness of the help (avg over 3 items)</a:t>
                      </a:r>
                      <a:endParaRPr lang="en-US" sz="2000" dirty="0"/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106886" marR="106886" marT="50419" marB="50419"/>
                </a:tc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333985" y="4017766"/>
          <a:ext cx="10020668" cy="2840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3840"/>
                <a:gridCol w="2505167"/>
                <a:gridCol w="2421661"/>
              </a:tblGrid>
              <a:tr h="42295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Survey question item</a:t>
                      </a:r>
                      <a:endParaRPr lang="en-US" sz="2000" dirty="0"/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Tutor Interventions</a:t>
                      </a:r>
                      <a:endParaRPr lang="en-US" sz="2000" dirty="0"/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Tutor Control</a:t>
                      </a:r>
                      <a:endParaRPr lang="en-US" sz="2000" dirty="0"/>
                    </a:p>
                  </a:txBody>
                  <a:tcPr marL="106886" marR="106886" marT="50419" marB="50419"/>
                </a:tc>
              </a:tr>
              <a:tr h="42295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“The Wayang Tutor is friendly”</a:t>
                      </a:r>
                      <a:endParaRPr lang="en-US" sz="2000" dirty="0"/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4.8</a:t>
                      </a:r>
                      <a:r>
                        <a:rPr lang="en-US" sz="2000" baseline="0" dirty="0" smtClean="0"/>
                        <a:t> (1.0)</a:t>
                      </a:r>
                      <a:endParaRPr lang="en-US" sz="2000" dirty="0"/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3.9 (1.4)</a:t>
                      </a:r>
                      <a:endParaRPr lang="en-US" sz="2000" dirty="0"/>
                    </a:p>
                  </a:txBody>
                  <a:tcPr marL="106886" marR="106886" marT="50419" marB="50419"/>
                </a:tc>
              </a:tr>
              <a:tr h="42295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“The Wayang</a:t>
                      </a:r>
                      <a:r>
                        <a:rPr lang="en-US" sz="2000" baseline="0" dirty="0" smtClean="0"/>
                        <a:t> Tutor is smart”</a:t>
                      </a:r>
                      <a:endParaRPr lang="en-US" sz="2000" dirty="0"/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5.1 (1.0)</a:t>
                      </a:r>
                      <a:endParaRPr lang="en-US" sz="2000" dirty="0"/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4.3 (1.3)</a:t>
                      </a:r>
                      <a:endParaRPr lang="en-US" sz="2000" dirty="0"/>
                    </a:p>
                  </a:txBody>
                  <a:tcPr marL="106886" marR="106886" marT="50419" marB="50419"/>
                </a:tc>
              </a:tr>
              <a:tr h="42295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Learning</a:t>
                      </a:r>
                      <a:r>
                        <a:rPr lang="en-US" sz="2000" baseline="0" dirty="0" smtClean="0"/>
                        <a:t> Orientation (average over 2 items)</a:t>
                      </a:r>
                      <a:endParaRPr lang="en-US" sz="2000" dirty="0"/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0.60 (0.8)</a:t>
                      </a:r>
                      <a:endParaRPr lang="en-US" sz="2000" dirty="0"/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0.39 (0.6)</a:t>
                      </a:r>
                      <a:endParaRPr lang="en-US" sz="2000" dirty="0"/>
                    </a:p>
                  </a:txBody>
                  <a:tcPr marL="106886" marR="106886" marT="50419" marB="50419"/>
                </a:tc>
              </a:tr>
              <a:tr h="72547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Did you learn</a:t>
                      </a:r>
                      <a:r>
                        <a:rPr lang="en-US" sz="2000" baseline="0" dirty="0" smtClean="0"/>
                        <a:t> how to tackle math problems by using the Wayang system?</a:t>
                      </a:r>
                      <a:endParaRPr lang="en-US" sz="2000" dirty="0"/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3.5 (0.74)</a:t>
                      </a:r>
                      <a:endParaRPr lang="en-US" sz="2000" dirty="0"/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3.1 (0.82)</a:t>
                      </a:r>
                      <a:endParaRPr lang="en-US" sz="2000" dirty="0"/>
                    </a:p>
                  </a:txBody>
                  <a:tcPr marL="106886" marR="106886" marT="50419" marB="50419"/>
                </a:tc>
              </a:tr>
              <a:tr h="42295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Helpfulness of the help (avg over 3 items)</a:t>
                      </a:r>
                      <a:endParaRPr lang="en-US" sz="2000" dirty="0"/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4.2 (0.73)</a:t>
                      </a:r>
                      <a:endParaRPr lang="en-US" sz="2000" dirty="0"/>
                    </a:p>
                  </a:txBody>
                  <a:tcPr marL="106886" marR="106886" marT="50419" marB="504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3.8 (0.90)</a:t>
                      </a:r>
                      <a:endParaRPr lang="en-US" sz="2000" dirty="0"/>
                    </a:p>
                  </a:txBody>
                  <a:tcPr marL="106886" marR="106886" marT="50419" marB="50419"/>
                </a:tc>
              </a:tr>
            </a:tbl>
          </a:graphicData>
        </a:graphic>
      </p:graphicFrame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Jan Hendrik Dithmar - Seminar: Educational Data Mining WS 07/08</a:t>
            </a:r>
            <a:endParaRPr lang="de-DE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analysis: step 1</a:t>
            </a:r>
            <a:br>
              <a:rPr lang="en-US" dirty="0" smtClean="0"/>
            </a:br>
            <a:r>
              <a:rPr lang="en-US" sz="3200" dirty="0" smtClean="0"/>
              <a:t>Do interventions help (at all)?</a:t>
            </a:r>
            <a:endParaRPr lang="en-US" sz="3200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534432" y="1967742"/>
          <a:ext cx="9619774" cy="504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Jan Hendrik Dithmar - Seminar: Educational Data Mining WS 07/08</a:t>
            </a:r>
            <a:endParaRPr lang="de-D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El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analysis: step 1</a:t>
            </a:r>
            <a:br>
              <a:rPr lang="en-US" dirty="0" smtClean="0"/>
            </a:br>
            <a:r>
              <a:rPr lang="en-US" sz="3200" dirty="0" smtClean="0"/>
              <a:t>Do interventions help (at all)?</a:t>
            </a:r>
            <a:endParaRPr lang="en-US" sz="320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Jan Hendrik Dithmar - Seminar: Educational Data Mining WS 07/08</a:t>
            </a:r>
            <a:endParaRPr lang="de-DE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</p:nvPr>
        </p:nvGraphicFramePr>
        <p:xfrm>
          <a:off x="534989" y="1966913"/>
          <a:ext cx="9618663" cy="504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4432" y="1966875"/>
            <a:ext cx="9619774" cy="5359665"/>
          </a:xfrm>
        </p:spPr>
        <p:txBody>
          <a:bodyPr>
            <a:normAutofit/>
          </a:bodyPr>
          <a:lstStyle/>
          <a:p>
            <a:r>
              <a:rPr lang="en-US" dirty="0" smtClean="0"/>
              <a:t>We have</a:t>
            </a:r>
          </a:p>
          <a:p>
            <a:pPr lvl="1"/>
            <a:r>
              <a:rPr lang="en-US" dirty="0" smtClean="0"/>
              <a:t>Students using a tutoring system</a:t>
            </a:r>
          </a:p>
          <a:p>
            <a:pPr lvl="1"/>
            <a:r>
              <a:rPr lang="en-US" dirty="0" smtClean="0">
                <a:sym typeface="Wingdings"/>
              </a:rPr>
              <a:t>Decrease in motivation (= disengagement)</a:t>
            </a:r>
            <a:br>
              <a:rPr lang="en-US" dirty="0" smtClean="0">
                <a:sym typeface="Wingdings"/>
              </a:rPr>
            </a:b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We want to</a:t>
            </a:r>
          </a:p>
          <a:p>
            <a:pPr lvl="1"/>
            <a:r>
              <a:rPr lang="en-US" dirty="0" smtClean="0">
                <a:sym typeface="Wingdings"/>
              </a:rPr>
              <a:t>Detect disengagement</a:t>
            </a:r>
          </a:p>
          <a:p>
            <a:pPr lvl="1"/>
            <a:r>
              <a:rPr lang="en-US" dirty="0" smtClean="0">
                <a:sym typeface="Wingdings"/>
              </a:rPr>
              <a:t>Adapt to disengaged behavior by providing “something useful”</a:t>
            </a:r>
          </a:p>
          <a:p>
            <a:pPr>
              <a:buNone/>
            </a:pPr>
            <a:r>
              <a:rPr lang="en-US" dirty="0" smtClean="0">
                <a:sym typeface="Wingdings"/>
              </a:rPr>
              <a:t> Machine learning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Jan Hendrik Dithmar - Seminar: Educational Data Mining WS 07/08</a:t>
            </a:r>
            <a:endParaRPr lang="de-D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Post-tutor survey questions</a:t>
            </a:r>
            <a:endParaRPr lang="en-US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</p:nvPr>
        </p:nvGraphicFramePr>
        <p:xfrm>
          <a:off x="534432" y="1575583"/>
          <a:ext cx="9619774" cy="5750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Jan Hendrik Dithmar - Seminar: Educational Data Mining WS 07/08</a:t>
            </a:r>
            <a:endParaRPr lang="de-DE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</a:t>
            </a:r>
            <a:br>
              <a:rPr lang="en-US" dirty="0" smtClean="0"/>
            </a:br>
            <a:r>
              <a:rPr lang="en-US" sz="3200" dirty="0" smtClean="0"/>
              <a:t>When do interventions help?</a:t>
            </a:r>
            <a:endParaRPr lang="en-US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4432" y="1966870"/>
            <a:ext cx="9619774" cy="5595980"/>
          </a:xfrm>
        </p:spPr>
        <p:txBody>
          <a:bodyPr/>
          <a:lstStyle/>
          <a:p>
            <a:r>
              <a:rPr lang="en-US" dirty="0" smtClean="0"/>
              <a:t>Always?</a:t>
            </a:r>
          </a:p>
          <a:p>
            <a:pPr lvl="1"/>
            <a:r>
              <a:rPr lang="en-US" dirty="0" smtClean="0"/>
              <a:t>Good overview possible, but annoying </a:t>
            </a:r>
          </a:p>
          <a:p>
            <a:pPr lvl="1"/>
            <a:r>
              <a:rPr lang="en-US" dirty="0" smtClean="0"/>
              <a:t>What about engaged students?</a:t>
            </a:r>
            <a:br>
              <a:rPr lang="en-US" dirty="0" smtClean="0"/>
            </a:br>
            <a:endParaRPr lang="en-US" sz="1800" dirty="0" smtClean="0"/>
          </a:p>
          <a:p>
            <a:r>
              <a:rPr lang="en-US" dirty="0" smtClean="0"/>
              <a:t>After a fixed amount of problems?</a:t>
            </a:r>
          </a:p>
          <a:p>
            <a:pPr lvl="1"/>
            <a:r>
              <a:rPr lang="en-US" dirty="0" smtClean="0"/>
              <a:t>Good overview possible, not very annoying</a:t>
            </a:r>
          </a:p>
          <a:p>
            <a:pPr lvl="1"/>
            <a:r>
              <a:rPr lang="en-US" dirty="0" smtClean="0"/>
              <a:t>What about engaged students?</a:t>
            </a:r>
            <a:br>
              <a:rPr lang="en-US" dirty="0" smtClean="0"/>
            </a:br>
            <a:endParaRPr lang="en-US" sz="1800" dirty="0" smtClean="0"/>
          </a:p>
          <a:p>
            <a:r>
              <a:rPr lang="en-US" dirty="0" smtClean="0"/>
              <a:t>Adapted to the student’s engagement state?</a:t>
            </a:r>
          </a:p>
          <a:p>
            <a:pPr lvl="1"/>
            <a:r>
              <a:rPr lang="en-US" dirty="0" smtClean="0"/>
              <a:t>Seems to be a good solution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Jan Hendrik Dithmar - Seminar: Educational Data Mining WS 07/08</a:t>
            </a:r>
            <a:endParaRPr lang="de-D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as engagement-indicator?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4432" y="1966870"/>
            <a:ext cx="9619774" cy="5438446"/>
          </a:xfrm>
        </p:spPr>
        <p:txBody>
          <a:bodyPr>
            <a:normAutofit/>
          </a:bodyPr>
          <a:lstStyle/>
          <a:p>
            <a:r>
              <a:rPr lang="en-US" dirty="0" smtClean="0"/>
              <a:t>Short time period per problem = Disengaged?</a:t>
            </a:r>
          </a:p>
          <a:p>
            <a:pPr lvl="1"/>
            <a:r>
              <a:rPr lang="en-US" dirty="0" smtClean="0"/>
              <a:t>Students skip fast through the problems</a:t>
            </a:r>
          </a:p>
          <a:p>
            <a:pPr lvl="1"/>
            <a:r>
              <a:rPr lang="en-US" dirty="0" smtClean="0"/>
              <a:t>Students request help very quickly to get an answer to a question (help abuse)</a:t>
            </a:r>
          </a:p>
          <a:p>
            <a:pPr lvl="1"/>
            <a:r>
              <a:rPr lang="en-US" dirty="0" smtClean="0"/>
              <a:t>Student might be good</a:t>
            </a:r>
          </a:p>
          <a:p>
            <a:r>
              <a:rPr lang="en-US" dirty="0" smtClean="0"/>
              <a:t>Long time period per problem = Engaged?</a:t>
            </a:r>
          </a:p>
          <a:p>
            <a:pPr lvl="1"/>
            <a:r>
              <a:rPr lang="en-US" dirty="0" smtClean="0"/>
              <a:t>Student might be off-task</a:t>
            </a:r>
          </a:p>
          <a:p>
            <a:pPr lvl="1"/>
            <a:r>
              <a:rPr lang="en-US" dirty="0" smtClean="0"/>
              <a:t>No investment of time results in no learning</a:t>
            </a:r>
          </a:p>
          <a:p>
            <a:pPr lvl="1"/>
            <a:r>
              <a:rPr lang="en-US" dirty="0" smtClean="0"/>
              <a:t>Insufficient but also necessary condition to learning!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Jan Hendrik Dithmar - Seminar: Educational Data Mining WS 07/08</a:t>
            </a:r>
            <a:endParaRPr lang="de-DE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as engagement-indicator?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4432" y="1966870"/>
            <a:ext cx="9619774" cy="54384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It’s a problem!</a:t>
            </a:r>
          </a:p>
          <a:p>
            <a:r>
              <a:rPr lang="en-US" dirty="0" smtClean="0"/>
              <a:t>Short time period per problem = Disengaged?</a:t>
            </a:r>
          </a:p>
          <a:p>
            <a:pPr lvl="1"/>
            <a:r>
              <a:rPr lang="en-US" dirty="0" smtClean="0"/>
              <a:t>What about good and engaged students?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Long time period per problem = Engaged?</a:t>
            </a:r>
          </a:p>
          <a:p>
            <a:pPr lvl="1"/>
            <a:r>
              <a:rPr lang="en-US" dirty="0" smtClean="0"/>
              <a:t>Insufficient but also necessary condition to learning!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Jan Hendrik Dithmar - Seminar: Educational Data Mining WS 07/08</a:t>
            </a:r>
            <a:endParaRPr lang="de-DE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analysis: step 2</a:t>
            </a:r>
            <a:br>
              <a:rPr lang="en-US" dirty="0" smtClean="0"/>
            </a:br>
            <a:r>
              <a:rPr lang="en-US" sz="3200" dirty="0" smtClean="0"/>
              <a:t>What type of interventions help?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996" y="1929035"/>
            <a:ext cx="6974336" cy="528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feld 4"/>
          <p:cNvSpPr txBox="1"/>
          <p:nvPr/>
        </p:nvSpPr>
        <p:spPr>
          <a:xfrm>
            <a:off x="7598969" y="6067427"/>
            <a:ext cx="2588673" cy="1074748"/>
          </a:xfrm>
          <a:prstGeom prst="rect">
            <a:avLst/>
          </a:prstGeom>
          <a:noFill/>
        </p:spPr>
        <p:txBody>
          <a:bodyPr wrap="square" lIns="104236" tIns="52117" rIns="104236" bIns="52117" rtlCol="0">
            <a:spAutoFit/>
          </a:bodyPr>
          <a:lstStyle/>
          <a:p>
            <a:r>
              <a:rPr lang="en-US" dirty="0" smtClean="0"/>
              <a:t>N: number of random pairs of subsequent problems</a:t>
            </a:r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7598973" y="1955561"/>
            <a:ext cx="2839189" cy="1521024"/>
          </a:xfrm>
          <a:prstGeom prst="rect">
            <a:avLst/>
          </a:prstGeom>
          <a:noFill/>
        </p:spPr>
        <p:txBody>
          <a:bodyPr wrap="square" lIns="104236" tIns="52117" rIns="104236" bIns="52117" rtlCol="0">
            <a:spAutoFit/>
          </a:bodyPr>
          <a:lstStyle/>
          <a:p>
            <a:r>
              <a:rPr lang="en-US" sz="2300" dirty="0" smtClean="0"/>
              <a:t>Increase of median time spent in the problem after seeing an intervention.</a:t>
            </a:r>
            <a:endParaRPr lang="en-US" sz="2300" dirty="0"/>
          </a:p>
        </p:txBody>
      </p:sp>
      <p:cxnSp>
        <p:nvCxnSpPr>
          <p:cNvPr id="13" name="Gerade Verbindung mit Pfeil 12"/>
          <p:cNvCxnSpPr>
            <a:stCxn id="6" idx="1"/>
          </p:cNvCxnSpPr>
          <p:nvPr/>
        </p:nvCxnSpPr>
        <p:spPr>
          <a:xfrm rot="10800000" flipV="1">
            <a:off x="2755663" y="2716072"/>
            <a:ext cx="4843310" cy="223312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>
            <a:stCxn id="6" idx="1"/>
          </p:cNvCxnSpPr>
          <p:nvPr/>
        </p:nvCxnSpPr>
        <p:spPr>
          <a:xfrm rot="10800000" flipV="1">
            <a:off x="3089675" y="2716072"/>
            <a:ext cx="4509298" cy="16028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>
            <a:stCxn id="6" idx="1"/>
          </p:cNvCxnSpPr>
          <p:nvPr/>
        </p:nvCxnSpPr>
        <p:spPr>
          <a:xfrm rot="10800000" flipV="1">
            <a:off x="3924733" y="2716073"/>
            <a:ext cx="3674240" cy="19180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>
            <a:stCxn id="6" idx="1"/>
          </p:cNvCxnSpPr>
          <p:nvPr/>
        </p:nvCxnSpPr>
        <p:spPr>
          <a:xfrm rot="10800000" flipV="1">
            <a:off x="3590719" y="2716073"/>
            <a:ext cx="4008254" cy="24694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7598973" y="3545088"/>
            <a:ext cx="2839189" cy="1521024"/>
          </a:xfrm>
          <a:prstGeom prst="rect">
            <a:avLst/>
          </a:prstGeom>
          <a:noFill/>
        </p:spPr>
        <p:txBody>
          <a:bodyPr wrap="square" lIns="104236" tIns="52117" rIns="104236" bIns="52117" rtlCol="0">
            <a:spAutoFit/>
          </a:bodyPr>
          <a:lstStyle/>
          <a:p>
            <a:r>
              <a:rPr lang="en-US" sz="2300" dirty="0" smtClean="0"/>
              <a:t>Significant difference in time spent for Graphs, but not for Tips.</a:t>
            </a:r>
            <a:endParaRPr lang="en-US" sz="2300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Jan Hendrik Dithmar - Seminar: Educational Data Mining WS 07/08</a:t>
            </a:r>
            <a:endParaRPr lang="de-D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analysis: step 3</a:t>
            </a:r>
            <a:br>
              <a:rPr lang="en-US" dirty="0" smtClean="0"/>
            </a:br>
            <a:r>
              <a:rPr lang="en-US" sz="3200" dirty="0" smtClean="0"/>
              <a:t>Whom do interventions help?</a:t>
            </a:r>
            <a:endParaRPr lang="en-US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Help for disengaged students!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Problem: How to detect disengaged students?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Solution: Dynamic Mixture Model-IRT (based on </a:t>
            </a:r>
            <a:r>
              <a:rPr lang="en-US" i="1" dirty="0" smtClean="0"/>
              <a:t>Hidden Markov Models</a:t>
            </a:r>
            <a:r>
              <a:rPr lang="en-US" dirty="0" smtClean="0"/>
              <a:t> and </a:t>
            </a:r>
            <a:r>
              <a:rPr lang="en-US" i="1" dirty="0" smtClean="0"/>
              <a:t>Item Response Theory</a:t>
            </a:r>
            <a:r>
              <a:rPr lang="en-US" dirty="0" smtClean="0"/>
              <a:t>)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Jan Hendrik Dithmar - Seminar: Educational Data Mining WS 07/08</a:t>
            </a:r>
            <a:endParaRPr lang="de-D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Hidden Markov Models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673301" y="6853855"/>
            <a:ext cx="8768085" cy="428417"/>
          </a:xfrm>
          <a:prstGeom prst="rect">
            <a:avLst/>
          </a:prstGeom>
          <a:noFill/>
        </p:spPr>
        <p:txBody>
          <a:bodyPr wrap="square" lIns="104236" tIns="52117" rIns="104236" bIns="52117" rtlCol="0">
            <a:spAutoFit/>
          </a:bodyPr>
          <a:lstStyle/>
          <a:p>
            <a:r>
              <a:rPr lang="en-US" dirty="0" smtClean="0"/>
              <a:t>Adapted from: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http://en.wikipedia.org/wiki/Hidden_markov_model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1683250" y="2205820"/>
            <a:ext cx="1753617" cy="945363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4236" tIns="52117" rIns="104236" bIns="52117" rtlCol="0" anchor="ctr"/>
          <a:lstStyle/>
          <a:p>
            <a:pPr algn="ctr"/>
            <a:r>
              <a:rPr lang="en-US" dirty="0" smtClean="0"/>
              <a:t>Rainy</a:t>
            </a:r>
            <a:endParaRPr lang="en-US" dirty="0"/>
          </a:p>
        </p:txBody>
      </p:sp>
      <p:sp>
        <p:nvSpPr>
          <p:cNvPr id="7" name="Ellipse 6"/>
          <p:cNvSpPr/>
          <p:nvPr/>
        </p:nvSpPr>
        <p:spPr>
          <a:xfrm>
            <a:off x="7153814" y="2205820"/>
            <a:ext cx="1753617" cy="945363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4236" tIns="52117" rIns="104236" bIns="52117" rtlCol="0" anchor="ctr"/>
          <a:lstStyle/>
          <a:p>
            <a:pPr algn="ctr"/>
            <a:r>
              <a:rPr lang="en-US" dirty="0" smtClean="0"/>
              <a:t>Sunny</a:t>
            </a:r>
            <a:endParaRPr lang="en-US" dirty="0"/>
          </a:p>
        </p:txBody>
      </p:sp>
      <p:sp>
        <p:nvSpPr>
          <p:cNvPr id="8" name="Rechteck 7"/>
          <p:cNvSpPr/>
          <p:nvPr/>
        </p:nvSpPr>
        <p:spPr>
          <a:xfrm>
            <a:off x="1472846" y="5908492"/>
            <a:ext cx="1419595" cy="70902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4236" tIns="52117" rIns="104236" bIns="52117" rtlCol="0" anchor="ctr"/>
          <a:lstStyle/>
          <a:p>
            <a:pPr algn="ctr"/>
            <a:r>
              <a:rPr lang="en-US" dirty="0" smtClean="0"/>
              <a:t>walk</a:t>
            </a:r>
            <a:endParaRPr lang="en-US" dirty="0"/>
          </a:p>
        </p:txBody>
      </p:sp>
      <p:sp>
        <p:nvSpPr>
          <p:cNvPr id="9" name="Rechteck 8"/>
          <p:cNvSpPr/>
          <p:nvPr/>
        </p:nvSpPr>
        <p:spPr>
          <a:xfrm>
            <a:off x="4628941" y="5908492"/>
            <a:ext cx="1419595" cy="70902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4236" tIns="52117" rIns="104236" bIns="52117" rtlCol="0" anchor="ctr"/>
          <a:lstStyle/>
          <a:p>
            <a:pPr algn="ctr"/>
            <a:r>
              <a:rPr lang="en-US" dirty="0" smtClean="0"/>
              <a:t>shop</a:t>
            </a:r>
            <a:endParaRPr lang="en-US" dirty="0"/>
          </a:p>
        </p:txBody>
      </p:sp>
      <p:sp>
        <p:nvSpPr>
          <p:cNvPr id="10" name="Rechteck 9"/>
          <p:cNvSpPr/>
          <p:nvPr/>
        </p:nvSpPr>
        <p:spPr>
          <a:xfrm>
            <a:off x="7785031" y="5908492"/>
            <a:ext cx="1419595" cy="70902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4236" tIns="52117" rIns="104236" bIns="52117" rtlCol="0" anchor="ctr"/>
          <a:lstStyle/>
          <a:p>
            <a:pPr algn="ctr"/>
            <a:r>
              <a:rPr lang="en-US" dirty="0" smtClean="0"/>
              <a:t>clean</a:t>
            </a:r>
            <a:endParaRPr lang="en-US" dirty="0"/>
          </a:p>
        </p:txBody>
      </p:sp>
      <p:sp>
        <p:nvSpPr>
          <p:cNvPr id="11" name="Textfeld 10"/>
          <p:cNvSpPr txBox="1"/>
          <p:nvPr/>
        </p:nvSpPr>
        <p:spPr>
          <a:xfrm>
            <a:off x="1002028" y="2428772"/>
            <a:ext cx="561209" cy="428417"/>
          </a:xfrm>
          <a:prstGeom prst="rect">
            <a:avLst/>
          </a:prstGeom>
          <a:noFill/>
        </p:spPr>
        <p:txBody>
          <a:bodyPr wrap="none" lIns="104236" tIns="52117" rIns="104236" bIns="52117" rtlCol="0">
            <a:spAutoFit/>
          </a:bodyPr>
          <a:lstStyle/>
          <a:p>
            <a:r>
              <a:rPr lang="en-US" dirty="0" smtClean="0"/>
              <a:t>0.6</a:t>
            </a:r>
            <a:endParaRPr lang="en-US" dirty="0"/>
          </a:p>
        </p:txBody>
      </p:sp>
      <p:sp>
        <p:nvSpPr>
          <p:cNvPr id="12" name="Textfeld 11"/>
          <p:cNvSpPr txBox="1"/>
          <p:nvPr/>
        </p:nvSpPr>
        <p:spPr>
          <a:xfrm>
            <a:off x="9018568" y="2442162"/>
            <a:ext cx="559105" cy="428417"/>
          </a:xfrm>
          <a:prstGeom prst="rect">
            <a:avLst/>
          </a:prstGeom>
          <a:noFill/>
        </p:spPr>
        <p:txBody>
          <a:bodyPr wrap="none" lIns="104236" tIns="52117" rIns="104236" bIns="52117" rtlCol="0">
            <a:spAutoFit/>
          </a:bodyPr>
          <a:lstStyle/>
          <a:p>
            <a:r>
              <a:rPr lang="en-US" dirty="0" smtClean="0"/>
              <a:t>0.4</a:t>
            </a:r>
            <a:endParaRPr lang="en-US" dirty="0"/>
          </a:p>
        </p:txBody>
      </p:sp>
      <p:cxnSp>
        <p:nvCxnSpPr>
          <p:cNvPr id="17" name="Gekrümmte Verbindung 16"/>
          <p:cNvCxnSpPr>
            <a:stCxn id="6" idx="7"/>
            <a:endCxn id="7" idx="1"/>
          </p:cNvCxnSpPr>
          <p:nvPr/>
        </p:nvCxnSpPr>
        <p:spPr>
          <a:xfrm rot="5400000" flipH="1" flipV="1">
            <a:off x="5295396" y="228984"/>
            <a:ext cx="1751" cy="4230569"/>
          </a:xfrm>
          <a:prstGeom prst="curvedConnector3">
            <a:avLst>
              <a:gd name="adj1" fmla="val 22301134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krümmte Verbindung 18"/>
          <p:cNvCxnSpPr>
            <a:stCxn id="7" idx="3"/>
            <a:endCxn id="6" idx="5"/>
          </p:cNvCxnSpPr>
          <p:nvPr/>
        </p:nvCxnSpPr>
        <p:spPr>
          <a:xfrm rot="5400000">
            <a:off x="5295396" y="897457"/>
            <a:ext cx="1751" cy="4230569"/>
          </a:xfrm>
          <a:prstGeom prst="curvedConnector3">
            <a:avLst>
              <a:gd name="adj1" fmla="val 22301134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krümmte Verbindung 20"/>
          <p:cNvCxnSpPr>
            <a:stCxn id="6" idx="0"/>
            <a:endCxn id="6" idx="1"/>
          </p:cNvCxnSpPr>
          <p:nvPr/>
        </p:nvCxnSpPr>
        <p:spPr>
          <a:xfrm rot="16200000" flipH="1" flipV="1">
            <a:off x="2180837" y="1965044"/>
            <a:ext cx="138445" cy="619997"/>
          </a:xfrm>
          <a:prstGeom prst="curvedConnector3">
            <a:avLst>
              <a:gd name="adj1" fmla="val -182090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krümmte Verbindung 23"/>
          <p:cNvCxnSpPr>
            <a:stCxn id="7" idx="0"/>
            <a:endCxn id="7" idx="7"/>
          </p:cNvCxnSpPr>
          <p:nvPr/>
        </p:nvCxnSpPr>
        <p:spPr>
          <a:xfrm rot="16200000" flipH="1">
            <a:off x="8271397" y="1965044"/>
            <a:ext cx="138445" cy="619997"/>
          </a:xfrm>
          <a:prstGeom prst="curvedConnector3">
            <a:avLst>
              <a:gd name="adj1" fmla="val -182090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>
            <a:stCxn id="6" idx="4"/>
            <a:endCxn id="8" idx="0"/>
          </p:cNvCxnSpPr>
          <p:nvPr/>
        </p:nvCxnSpPr>
        <p:spPr>
          <a:xfrm rot="5400000">
            <a:off x="992696" y="4341131"/>
            <a:ext cx="2757308" cy="37741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>
            <a:stCxn id="6" idx="4"/>
            <a:endCxn id="9" idx="0"/>
          </p:cNvCxnSpPr>
          <p:nvPr/>
        </p:nvCxnSpPr>
        <p:spPr>
          <a:xfrm rot="16200000" flipH="1">
            <a:off x="2570743" y="3140501"/>
            <a:ext cx="2757308" cy="277867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>
            <a:stCxn id="6" idx="4"/>
            <a:endCxn id="10" idx="0"/>
          </p:cNvCxnSpPr>
          <p:nvPr/>
        </p:nvCxnSpPr>
        <p:spPr>
          <a:xfrm rot="16200000" flipH="1">
            <a:off x="4148790" y="1562452"/>
            <a:ext cx="2757308" cy="593477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>
            <a:stCxn id="7" idx="4"/>
            <a:endCxn id="8" idx="0"/>
          </p:cNvCxnSpPr>
          <p:nvPr/>
        </p:nvCxnSpPr>
        <p:spPr>
          <a:xfrm rot="5400000">
            <a:off x="3727977" y="1605847"/>
            <a:ext cx="2757308" cy="584798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>
            <a:stCxn id="7" idx="4"/>
            <a:endCxn id="9" idx="0"/>
          </p:cNvCxnSpPr>
          <p:nvPr/>
        </p:nvCxnSpPr>
        <p:spPr>
          <a:xfrm rot="5400000">
            <a:off x="5306024" y="3183894"/>
            <a:ext cx="2757308" cy="269188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>
            <a:stCxn id="7" idx="4"/>
            <a:endCxn id="10" idx="0"/>
          </p:cNvCxnSpPr>
          <p:nvPr/>
        </p:nvCxnSpPr>
        <p:spPr>
          <a:xfrm rot="16200000" flipH="1">
            <a:off x="6884071" y="4297733"/>
            <a:ext cx="2757308" cy="46420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feld 37"/>
          <p:cNvSpPr txBox="1"/>
          <p:nvPr/>
        </p:nvSpPr>
        <p:spPr>
          <a:xfrm>
            <a:off x="2004096" y="1562189"/>
            <a:ext cx="535172" cy="428417"/>
          </a:xfrm>
          <a:prstGeom prst="rect">
            <a:avLst/>
          </a:prstGeom>
          <a:noFill/>
        </p:spPr>
        <p:txBody>
          <a:bodyPr wrap="none" lIns="104236" tIns="52117" rIns="104236" bIns="52117" rtlCol="0">
            <a:spAutoFit/>
          </a:bodyPr>
          <a:lstStyle/>
          <a:p>
            <a:r>
              <a:rPr lang="en-US" dirty="0" smtClean="0"/>
              <a:t>0.7</a:t>
            </a:r>
            <a:endParaRPr lang="en-US" dirty="0"/>
          </a:p>
        </p:txBody>
      </p:sp>
      <p:sp>
        <p:nvSpPr>
          <p:cNvPr id="39" name="Textfeld 38"/>
          <p:cNvSpPr txBox="1"/>
          <p:nvPr/>
        </p:nvSpPr>
        <p:spPr>
          <a:xfrm>
            <a:off x="4963810" y="1562189"/>
            <a:ext cx="542010" cy="428417"/>
          </a:xfrm>
          <a:prstGeom prst="rect">
            <a:avLst/>
          </a:prstGeom>
          <a:noFill/>
        </p:spPr>
        <p:txBody>
          <a:bodyPr wrap="none" lIns="104236" tIns="52117" rIns="104236" bIns="52117" rtlCol="0">
            <a:spAutoFit/>
          </a:bodyPr>
          <a:lstStyle/>
          <a:p>
            <a:r>
              <a:rPr lang="en-US" dirty="0" smtClean="0"/>
              <a:t>0.3</a:t>
            </a:r>
            <a:endParaRPr lang="en-US" dirty="0"/>
          </a:p>
        </p:txBody>
      </p:sp>
      <p:sp>
        <p:nvSpPr>
          <p:cNvPr id="40" name="Textfeld 39"/>
          <p:cNvSpPr txBox="1"/>
          <p:nvPr/>
        </p:nvSpPr>
        <p:spPr>
          <a:xfrm>
            <a:off x="4926795" y="2993623"/>
            <a:ext cx="559105" cy="428417"/>
          </a:xfrm>
          <a:prstGeom prst="rect">
            <a:avLst/>
          </a:prstGeom>
          <a:noFill/>
        </p:spPr>
        <p:txBody>
          <a:bodyPr wrap="none" lIns="104236" tIns="52117" rIns="104236" bIns="52117" rtlCol="0">
            <a:spAutoFit/>
          </a:bodyPr>
          <a:lstStyle/>
          <a:p>
            <a:r>
              <a:rPr lang="en-US" dirty="0" smtClean="0"/>
              <a:t>0.4</a:t>
            </a:r>
            <a:endParaRPr lang="en-US" dirty="0"/>
          </a:p>
        </p:txBody>
      </p:sp>
      <p:sp>
        <p:nvSpPr>
          <p:cNvPr id="41" name="Textfeld 40"/>
          <p:cNvSpPr txBox="1"/>
          <p:nvPr/>
        </p:nvSpPr>
        <p:spPr>
          <a:xfrm>
            <a:off x="8032904" y="1562189"/>
            <a:ext cx="561209" cy="428417"/>
          </a:xfrm>
          <a:prstGeom prst="rect">
            <a:avLst/>
          </a:prstGeom>
          <a:noFill/>
        </p:spPr>
        <p:txBody>
          <a:bodyPr wrap="none" lIns="104236" tIns="52117" rIns="104236" bIns="52117" rtlCol="0">
            <a:spAutoFit/>
          </a:bodyPr>
          <a:lstStyle/>
          <a:p>
            <a:r>
              <a:rPr lang="en-US" dirty="0" smtClean="0"/>
              <a:t>0.6</a:t>
            </a:r>
            <a:endParaRPr lang="en-US" dirty="0"/>
          </a:p>
        </p:txBody>
      </p:sp>
      <p:sp>
        <p:nvSpPr>
          <p:cNvPr id="42" name="Textfeld 41"/>
          <p:cNvSpPr txBox="1"/>
          <p:nvPr/>
        </p:nvSpPr>
        <p:spPr>
          <a:xfrm>
            <a:off x="1920595" y="3689256"/>
            <a:ext cx="543932" cy="428417"/>
          </a:xfrm>
          <a:prstGeom prst="rect">
            <a:avLst/>
          </a:prstGeom>
          <a:noFill/>
        </p:spPr>
        <p:txBody>
          <a:bodyPr wrap="none" lIns="104236" tIns="52117" rIns="104236" bIns="52117" rtlCol="0">
            <a:spAutoFit/>
          </a:bodyPr>
          <a:lstStyle/>
          <a:p>
            <a:r>
              <a:rPr lang="en-US" dirty="0" smtClean="0"/>
              <a:t>0.1</a:t>
            </a:r>
            <a:endParaRPr lang="en-US" dirty="0"/>
          </a:p>
        </p:txBody>
      </p:sp>
      <p:sp>
        <p:nvSpPr>
          <p:cNvPr id="43" name="Textfeld 42"/>
          <p:cNvSpPr txBox="1"/>
          <p:nvPr/>
        </p:nvSpPr>
        <p:spPr>
          <a:xfrm>
            <a:off x="2755650" y="3702647"/>
            <a:ext cx="559105" cy="428417"/>
          </a:xfrm>
          <a:prstGeom prst="rect">
            <a:avLst/>
          </a:prstGeom>
          <a:noFill/>
        </p:spPr>
        <p:txBody>
          <a:bodyPr wrap="none" lIns="104236" tIns="52117" rIns="104236" bIns="52117" rtlCol="0">
            <a:spAutoFit/>
          </a:bodyPr>
          <a:lstStyle/>
          <a:p>
            <a:r>
              <a:rPr lang="en-US" dirty="0" smtClean="0"/>
              <a:t>0.4</a:t>
            </a:r>
            <a:endParaRPr lang="en-US" dirty="0"/>
          </a:p>
        </p:txBody>
      </p:sp>
      <p:sp>
        <p:nvSpPr>
          <p:cNvPr id="44" name="Textfeld 43"/>
          <p:cNvSpPr txBox="1"/>
          <p:nvPr/>
        </p:nvSpPr>
        <p:spPr>
          <a:xfrm>
            <a:off x="3870744" y="3466305"/>
            <a:ext cx="549242" cy="428417"/>
          </a:xfrm>
          <a:prstGeom prst="rect">
            <a:avLst/>
          </a:prstGeom>
          <a:noFill/>
        </p:spPr>
        <p:txBody>
          <a:bodyPr wrap="none" lIns="104236" tIns="52117" rIns="104236" bIns="52117" rtlCol="0">
            <a:spAutoFit/>
          </a:bodyPr>
          <a:lstStyle/>
          <a:p>
            <a:r>
              <a:rPr lang="en-US" dirty="0" smtClean="0"/>
              <a:t>0.5</a:t>
            </a:r>
            <a:endParaRPr lang="en-US" dirty="0"/>
          </a:p>
        </p:txBody>
      </p:sp>
      <p:sp>
        <p:nvSpPr>
          <p:cNvPr id="45" name="Textfeld 44"/>
          <p:cNvSpPr txBox="1"/>
          <p:nvPr/>
        </p:nvSpPr>
        <p:spPr>
          <a:xfrm>
            <a:off x="6095869" y="3531695"/>
            <a:ext cx="561209" cy="428417"/>
          </a:xfrm>
          <a:prstGeom prst="rect">
            <a:avLst/>
          </a:prstGeom>
          <a:noFill/>
        </p:spPr>
        <p:txBody>
          <a:bodyPr wrap="none" lIns="104236" tIns="52117" rIns="104236" bIns="52117" rtlCol="0">
            <a:spAutoFit/>
          </a:bodyPr>
          <a:lstStyle/>
          <a:p>
            <a:r>
              <a:rPr lang="en-US" dirty="0" smtClean="0"/>
              <a:t>0.6</a:t>
            </a:r>
            <a:endParaRPr lang="en-US" dirty="0"/>
          </a:p>
        </p:txBody>
      </p:sp>
      <p:sp>
        <p:nvSpPr>
          <p:cNvPr id="46" name="Textfeld 45"/>
          <p:cNvSpPr txBox="1"/>
          <p:nvPr/>
        </p:nvSpPr>
        <p:spPr>
          <a:xfrm>
            <a:off x="7348454" y="3702647"/>
            <a:ext cx="542010" cy="428417"/>
          </a:xfrm>
          <a:prstGeom prst="rect">
            <a:avLst/>
          </a:prstGeom>
          <a:noFill/>
        </p:spPr>
        <p:txBody>
          <a:bodyPr wrap="none" lIns="104236" tIns="52117" rIns="104236" bIns="52117" rtlCol="0">
            <a:spAutoFit/>
          </a:bodyPr>
          <a:lstStyle/>
          <a:p>
            <a:r>
              <a:rPr lang="en-US" dirty="0" smtClean="0"/>
              <a:t>0.3</a:t>
            </a:r>
            <a:endParaRPr lang="en-US" dirty="0"/>
          </a:p>
        </p:txBody>
      </p:sp>
      <p:sp>
        <p:nvSpPr>
          <p:cNvPr id="47" name="Textfeld 46"/>
          <p:cNvSpPr txBox="1"/>
          <p:nvPr/>
        </p:nvSpPr>
        <p:spPr>
          <a:xfrm>
            <a:off x="8267018" y="3688131"/>
            <a:ext cx="543932" cy="428417"/>
          </a:xfrm>
          <a:prstGeom prst="rect">
            <a:avLst/>
          </a:prstGeom>
          <a:noFill/>
        </p:spPr>
        <p:txBody>
          <a:bodyPr wrap="none" lIns="104236" tIns="52117" rIns="104236" bIns="52117" rtlCol="0">
            <a:spAutoFit/>
          </a:bodyPr>
          <a:lstStyle/>
          <a:p>
            <a:r>
              <a:rPr lang="en-US" dirty="0" smtClean="0"/>
              <a:t>0.1</a:t>
            </a:r>
            <a:endParaRPr lang="en-US" dirty="0"/>
          </a:p>
        </p:txBody>
      </p:sp>
      <p:sp>
        <p:nvSpPr>
          <p:cNvPr id="32" name="Abgerundete rechteckige Legende 31"/>
          <p:cNvSpPr/>
          <p:nvPr/>
        </p:nvSpPr>
        <p:spPr>
          <a:xfrm>
            <a:off x="3340185" y="5120689"/>
            <a:ext cx="2672178" cy="630242"/>
          </a:xfrm>
          <a:prstGeom prst="wedgeRoundRectCallout">
            <a:avLst>
              <a:gd name="adj1" fmla="val -18326"/>
              <a:gd name="adj2" fmla="val -257604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4236" tIns="52117" rIns="104236" bIns="52117" rtlCol="0" anchor="ctr"/>
          <a:lstStyle/>
          <a:p>
            <a:pPr algn="ctr"/>
            <a:r>
              <a:rPr lang="en-US" dirty="0" smtClean="0"/>
              <a:t>P(clean | Rainy) = 0.5</a:t>
            </a:r>
            <a:endParaRPr lang="en-US" dirty="0"/>
          </a:p>
        </p:txBody>
      </p:sp>
      <p:sp>
        <p:nvSpPr>
          <p:cNvPr id="48" name="Fußzeilenplatzhalter 4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Jan Hendrik Dithmar - Seminar: Educational Data Mining WS 07/08</a:t>
            </a:r>
            <a:endParaRPr lang="de-DE" dirty="0"/>
          </a:p>
        </p:txBody>
      </p:sp>
      <p:sp>
        <p:nvSpPr>
          <p:cNvPr id="34" name="Abgerundete rechteckige Legende 33"/>
          <p:cNvSpPr/>
          <p:nvPr/>
        </p:nvSpPr>
        <p:spPr>
          <a:xfrm>
            <a:off x="7682475" y="5199469"/>
            <a:ext cx="2672178" cy="630242"/>
          </a:xfrm>
          <a:prstGeom prst="wedgeRoundRectCallout">
            <a:avLst>
              <a:gd name="adj1" fmla="val -18326"/>
              <a:gd name="adj2" fmla="val -238404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4236" tIns="52117" rIns="104236" bIns="52117" rtlCol="0" anchor="ctr"/>
          <a:lstStyle/>
          <a:p>
            <a:pPr algn="ctr"/>
            <a:r>
              <a:rPr lang="en-US" dirty="0" smtClean="0"/>
              <a:t>P(clean | Sunny) = 0.1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38" grpId="0"/>
      <p:bldP spid="39" grpId="0"/>
      <p:bldP spid="40" grpId="0"/>
      <p:bldP spid="41" grpId="0"/>
      <p:bldP spid="45" grpId="0"/>
      <p:bldP spid="46" grpId="0"/>
      <p:bldP spid="47" grpId="0"/>
      <p:bldP spid="32" grpId="0" animBg="1"/>
      <p:bldP spid="3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Hidden Markov Models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673301" y="6853855"/>
            <a:ext cx="8768085" cy="428417"/>
          </a:xfrm>
          <a:prstGeom prst="rect">
            <a:avLst/>
          </a:prstGeom>
          <a:noFill/>
        </p:spPr>
        <p:txBody>
          <a:bodyPr wrap="square" lIns="104236" tIns="52117" rIns="104236" bIns="52117" rtlCol="0">
            <a:spAutoFit/>
          </a:bodyPr>
          <a:lstStyle/>
          <a:p>
            <a:r>
              <a:rPr lang="en-US" dirty="0" smtClean="0"/>
              <a:t>Adapted from: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http://en.wikipedia.org/wiki/Hidden_markov_model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1683250" y="2205820"/>
            <a:ext cx="1753617" cy="945363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4236" tIns="52117" rIns="104236" bIns="52117" rtlCol="0" anchor="ctr"/>
          <a:lstStyle/>
          <a:p>
            <a:pPr algn="ctr"/>
            <a:r>
              <a:rPr lang="en-US" dirty="0" smtClean="0"/>
              <a:t>Rainy</a:t>
            </a:r>
            <a:endParaRPr lang="en-US" dirty="0"/>
          </a:p>
        </p:txBody>
      </p:sp>
      <p:sp>
        <p:nvSpPr>
          <p:cNvPr id="7" name="Ellipse 6"/>
          <p:cNvSpPr/>
          <p:nvPr/>
        </p:nvSpPr>
        <p:spPr>
          <a:xfrm>
            <a:off x="7153814" y="2205820"/>
            <a:ext cx="1753617" cy="945363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4236" tIns="52117" rIns="104236" bIns="52117" rtlCol="0" anchor="ctr"/>
          <a:lstStyle/>
          <a:p>
            <a:pPr algn="ctr"/>
            <a:r>
              <a:rPr lang="en-US" dirty="0" smtClean="0"/>
              <a:t>Sunny</a:t>
            </a:r>
            <a:endParaRPr lang="en-US" dirty="0"/>
          </a:p>
        </p:txBody>
      </p:sp>
      <p:sp>
        <p:nvSpPr>
          <p:cNvPr id="8" name="Rechteck 7"/>
          <p:cNvSpPr/>
          <p:nvPr/>
        </p:nvSpPr>
        <p:spPr>
          <a:xfrm>
            <a:off x="1472846" y="5908492"/>
            <a:ext cx="1419595" cy="70902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4236" tIns="52117" rIns="104236" bIns="52117" rtlCol="0" anchor="ctr"/>
          <a:lstStyle/>
          <a:p>
            <a:pPr algn="ctr"/>
            <a:r>
              <a:rPr lang="en-US" dirty="0" smtClean="0"/>
              <a:t>walk</a:t>
            </a:r>
            <a:endParaRPr lang="en-US" dirty="0"/>
          </a:p>
        </p:txBody>
      </p:sp>
      <p:sp>
        <p:nvSpPr>
          <p:cNvPr id="9" name="Rechteck 8"/>
          <p:cNvSpPr/>
          <p:nvPr/>
        </p:nvSpPr>
        <p:spPr>
          <a:xfrm>
            <a:off x="4628941" y="5908492"/>
            <a:ext cx="1419595" cy="70902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4236" tIns="52117" rIns="104236" bIns="52117" rtlCol="0" anchor="ctr"/>
          <a:lstStyle/>
          <a:p>
            <a:pPr algn="ctr"/>
            <a:r>
              <a:rPr lang="en-US" dirty="0" smtClean="0"/>
              <a:t>shop</a:t>
            </a:r>
            <a:endParaRPr lang="en-US" dirty="0"/>
          </a:p>
        </p:txBody>
      </p:sp>
      <p:sp>
        <p:nvSpPr>
          <p:cNvPr id="10" name="Rechteck 9"/>
          <p:cNvSpPr/>
          <p:nvPr/>
        </p:nvSpPr>
        <p:spPr>
          <a:xfrm>
            <a:off x="7785031" y="5908492"/>
            <a:ext cx="1419595" cy="70902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4236" tIns="52117" rIns="104236" bIns="52117" rtlCol="0" anchor="ctr"/>
          <a:lstStyle/>
          <a:p>
            <a:pPr algn="ctr"/>
            <a:r>
              <a:rPr lang="en-US" dirty="0" smtClean="0"/>
              <a:t>clean</a:t>
            </a:r>
            <a:endParaRPr lang="en-US" dirty="0"/>
          </a:p>
        </p:txBody>
      </p:sp>
      <p:sp>
        <p:nvSpPr>
          <p:cNvPr id="11" name="Textfeld 10"/>
          <p:cNvSpPr txBox="1"/>
          <p:nvPr/>
        </p:nvSpPr>
        <p:spPr>
          <a:xfrm>
            <a:off x="1002028" y="2428772"/>
            <a:ext cx="561209" cy="428417"/>
          </a:xfrm>
          <a:prstGeom prst="rect">
            <a:avLst/>
          </a:prstGeom>
          <a:noFill/>
        </p:spPr>
        <p:txBody>
          <a:bodyPr wrap="none" lIns="104236" tIns="52117" rIns="104236" bIns="52117" rtlCol="0">
            <a:spAutoFit/>
          </a:bodyPr>
          <a:lstStyle/>
          <a:p>
            <a:r>
              <a:rPr lang="en-US" dirty="0" smtClean="0"/>
              <a:t>0.6</a:t>
            </a:r>
            <a:endParaRPr lang="en-US" dirty="0"/>
          </a:p>
        </p:txBody>
      </p:sp>
      <p:sp>
        <p:nvSpPr>
          <p:cNvPr id="12" name="Textfeld 11"/>
          <p:cNvSpPr txBox="1"/>
          <p:nvPr/>
        </p:nvSpPr>
        <p:spPr>
          <a:xfrm>
            <a:off x="9018568" y="2442162"/>
            <a:ext cx="559105" cy="428417"/>
          </a:xfrm>
          <a:prstGeom prst="rect">
            <a:avLst/>
          </a:prstGeom>
          <a:noFill/>
        </p:spPr>
        <p:txBody>
          <a:bodyPr wrap="none" lIns="104236" tIns="52117" rIns="104236" bIns="52117" rtlCol="0">
            <a:spAutoFit/>
          </a:bodyPr>
          <a:lstStyle/>
          <a:p>
            <a:r>
              <a:rPr lang="en-US" dirty="0" smtClean="0"/>
              <a:t>0.4</a:t>
            </a:r>
            <a:endParaRPr lang="en-US" dirty="0"/>
          </a:p>
        </p:txBody>
      </p:sp>
      <p:cxnSp>
        <p:nvCxnSpPr>
          <p:cNvPr id="17" name="Gekrümmte Verbindung 16"/>
          <p:cNvCxnSpPr>
            <a:stCxn id="6" idx="7"/>
            <a:endCxn id="7" idx="1"/>
          </p:cNvCxnSpPr>
          <p:nvPr/>
        </p:nvCxnSpPr>
        <p:spPr>
          <a:xfrm rot="5400000" flipH="1" flipV="1">
            <a:off x="5295396" y="228984"/>
            <a:ext cx="1751" cy="4230569"/>
          </a:xfrm>
          <a:prstGeom prst="curvedConnector3">
            <a:avLst>
              <a:gd name="adj1" fmla="val 22301134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krümmte Verbindung 18"/>
          <p:cNvCxnSpPr>
            <a:stCxn id="7" idx="3"/>
            <a:endCxn id="6" idx="5"/>
          </p:cNvCxnSpPr>
          <p:nvPr/>
        </p:nvCxnSpPr>
        <p:spPr>
          <a:xfrm rot="5400000">
            <a:off x="5295396" y="897457"/>
            <a:ext cx="1751" cy="4230569"/>
          </a:xfrm>
          <a:prstGeom prst="curvedConnector3">
            <a:avLst>
              <a:gd name="adj1" fmla="val 22301134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krümmte Verbindung 20"/>
          <p:cNvCxnSpPr>
            <a:stCxn id="6" idx="0"/>
            <a:endCxn id="6" idx="1"/>
          </p:cNvCxnSpPr>
          <p:nvPr/>
        </p:nvCxnSpPr>
        <p:spPr>
          <a:xfrm rot="16200000" flipH="1" flipV="1">
            <a:off x="2180837" y="1965044"/>
            <a:ext cx="138445" cy="619997"/>
          </a:xfrm>
          <a:prstGeom prst="curvedConnector3">
            <a:avLst>
              <a:gd name="adj1" fmla="val -182090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krümmte Verbindung 23"/>
          <p:cNvCxnSpPr>
            <a:stCxn id="7" idx="0"/>
            <a:endCxn id="7" idx="7"/>
          </p:cNvCxnSpPr>
          <p:nvPr/>
        </p:nvCxnSpPr>
        <p:spPr>
          <a:xfrm rot="16200000" flipH="1">
            <a:off x="8271397" y="1965044"/>
            <a:ext cx="138445" cy="619997"/>
          </a:xfrm>
          <a:prstGeom prst="curvedConnector3">
            <a:avLst>
              <a:gd name="adj1" fmla="val -182090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>
            <a:stCxn id="6" idx="4"/>
            <a:endCxn id="8" idx="0"/>
          </p:cNvCxnSpPr>
          <p:nvPr/>
        </p:nvCxnSpPr>
        <p:spPr>
          <a:xfrm rot="5400000">
            <a:off x="992696" y="4341131"/>
            <a:ext cx="2757308" cy="37741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>
            <a:stCxn id="6" idx="4"/>
            <a:endCxn id="9" idx="0"/>
          </p:cNvCxnSpPr>
          <p:nvPr/>
        </p:nvCxnSpPr>
        <p:spPr>
          <a:xfrm rot="16200000" flipH="1">
            <a:off x="2570743" y="3140501"/>
            <a:ext cx="2757308" cy="277867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>
            <a:stCxn id="6" idx="4"/>
            <a:endCxn id="10" idx="0"/>
          </p:cNvCxnSpPr>
          <p:nvPr/>
        </p:nvCxnSpPr>
        <p:spPr>
          <a:xfrm rot="16200000" flipH="1">
            <a:off x="4148790" y="1562452"/>
            <a:ext cx="2757308" cy="593477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>
            <a:stCxn id="7" idx="4"/>
            <a:endCxn id="8" idx="0"/>
          </p:cNvCxnSpPr>
          <p:nvPr/>
        </p:nvCxnSpPr>
        <p:spPr>
          <a:xfrm rot="5400000">
            <a:off x="3727977" y="1605847"/>
            <a:ext cx="2757308" cy="584798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>
            <a:stCxn id="7" idx="4"/>
            <a:endCxn id="9" idx="0"/>
          </p:cNvCxnSpPr>
          <p:nvPr/>
        </p:nvCxnSpPr>
        <p:spPr>
          <a:xfrm rot="5400000">
            <a:off x="5306024" y="3183894"/>
            <a:ext cx="2757308" cy="269188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>
            <a:stCxn id="7" idx="4"/>
            <a:endCxn id="10" idx="0"/>
          </p:cNvCxnSpPr>
          <p:nvPr/>
        </p:nvCxnSpPr>
        <p:spPr>
          <a:xfrm rot="16200000" flipH="1">
            <a:off x="6884071" y="4297733"/>
            <a:ext cx="2757308" cy="46420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feld 37"/>
          <p:cNvSpPr txBox="1"/>
          <p:nvPr/>
        </p:nvSpPr>
        <p:spPr>
          <a:xfrm>
            <a:off x="2004096" y="1562189"/>
            <a:ext cx="535172" cy="428417"/>
          </a:xfrm>
          <a:prstGeom prst="rect">
            <a:avLst/>
          </a:prstGeom>
          <a:noFill/>
        </p:spPr>
        <p:txBody>
          <a:bodyPr wrap="none" lIns="104236" tIns="52117" rIns="104236" bIns="52117" rtlCol="0">
            <a:spAutoFit/>
          </a:bodyPr>
          <a:lstStyle/>
          <a:p>
            <a:r>
              <a:rPr lang="en-US" dirty="0" smtClean="0"/>
              <a:t>0.7</a:t>
            </a:r>
            <a:endParaRPr lang="en-US" dirty="0"/>
          </a:p>
        </p:txBody>
      </p:sp>
      <p:sp>
        <p:nvSpPr>
          <p:cNvPr id="39" name="Textfeld 38"/>
          <p:cNvSpPr txBox="1"/>
          <p:nvPr/>
        </p:nvSpPr>
        <p:spPr>
          <a:xfrm>
            <a:off x="4963810" y="1562189"/>
            <a:ext cx="542010" cy="428417"/>
          </a:xfrm>
          <a:prstGeom prst="rect">
            <a:avLst/>
          </a:prstGeom>
          <a:noFill/>
        </p:spPr>
        <p:txBody>
          <a:bodyPr wrap="none" lIns="104236" tIns="52117" rIns="104236" bIns="52117" rtlCol="0">
            <a:spAutoFit/>
          </a:bodyPr>
          <a:lstStyle/>
          <a:p>
            <a:r>
              <a:rPr lang="en-US" dirty="0" smtClean="0"/>
              <a:t>0.3</a:t>
            </a:r>
            <a:endParaRPr lang="en-US" dirty="0"/>
          </a:p>
        </p:txBody>
      </p:sp>
      <p:sp>
        <p:nvSpPr>
          <p:cNvPr id="40" name="Textfeld 39"/>
          <p:cNvSpPr txBox="1"/>
          <p:nvPr/>
        </p:nvSpPr>
        <p:spPr>
          <a:xfrm>
            <a:off x="4926795" y="2993623"/>
            <a:ext cx="559105" cy="428417"/>
          </a:xfrm>
          <a:prstGeom prst="rect">
            <a:avLst/>
          </a:prstGeom>
          <a:noFill/>
        </p:spPr>
        <p:txBody>
          <a:bodyPr wrap="none" lIns="104236" tIns="52117" rIns="104236" bIns="52117" rtlCol="0">
            <a:spAutoFit/>
          </a:bodyPr>
          <a:lstStyle/>
          <a:p>
            <a:r>
              <a:rPr lang="en-US" dirty="0" smtClean="0"/>
              <a:t>0.4</a:t>
            </a:r>
            <a:endParaRPr lang="en-US" dirty="0"/>
          </a:p>
        </p:txBody>
      </p:sp>
      <p:sp>
        <p:nvSpPr>
          <p:cNvPr id="41" name="Textfeld 40"/>
          <p:cNvSpPr txBox="1"/>
          <p:nvPr/>
        </p:nvSpPr>
        <p:spPr>
          <a:xfrm>
            <a:off x="8032904" y="1562189"/>
            <a:ext cx="561209" cy="428417"/>
          </a:xfrm>
          <a:prstGeom prst="rect">
            <a:avLst/>
          </a:prstGeom>
          <a:noFill/>
        </p:spPr>
        <p:txBody>
          <a:bodyPr wrap="none" lIns="104236" tIns="52117" rIns="104236" bIns="52117" rtlCol="0">
            <a:spAutoFit/>
          </a:bodyPr>
          <a:lstStyle/>
          <a:p>
            <a:r>
              <a:rPr lang="en-US" dirty="0" smtClean="0"/>
              <a:t>0.6</a:t>
            </a:r>
            <a:endParaRPr lang="en-US" dirty="0"/>
          </a:p>
        </p:txBody>
      </p:sp>
      <p:sp>
        <p:nvSpPr>
          <p:cNvPr id="42" name="Textfeld 41"/>
          <p:cNvSpPr txBox="1"/>
          <p:nvPr/>
        </p:nvSpPr>
        <p:spPr>
          <a:xfrm>
            <a:off x="1920595" y="3689256"/>
            <a:ext cx="543932" cy="428417"/>
          </a:xfrm>
          <a:prstGeom prst="rect">
            <a:avLst/>
          </a:prstGeom>
          <a:noFill/>
        </p:spPr>
        <p:txBody>
          <a:bodyPr wrap="none" lIns="104236" tIns="52117" rIns="104236" bIns="52117" rtlCol="0">
            <a:spAutoFit/>
          </a:bodyPr>
          <a:lstStyle/>
          <a:p>
            <a:r>
              <a:rPr lang="en-US" dirty="0" smtClean="0"/>
              <a:t>0.1</a:t>
            </a:r>
            <a:endParaRPr lang="en-US" dirty="0"/>
          </a:p>
        </p:txBody>
      </p:sp>
      <p:sp>
        <p:nvSpPr>
          <p:cNvPr id="43" name="Textfeld 42"/>
          <p:cNvSpPr txBox="1"/>
          <p:nvPr/>
        </p:nvSpPr>
        <p:spPr>
          <a:xfrm>
            <a:off x="2755650" y="3702647"/>
            <a:ext cx="559105" cy="428417"/>
          </a:xfrm>
          <a:prstGeom prst="rect">
            <a:avLst/>
          </a:prstGeom>
          <a:noFill/>
        </p:spPr>
        <p:txBody>
          <a:bodyPr wrap="none" lIns="104236" tIns="52117" rIns="104236" bIns="52117" rtlCol="0">
            <a:spAutoFit/>
          </a:bodyPr>
          <a:lstStyle/>
          <a:p>
            <a:r>
              <a:rPr lang="en-US" dirty="0" smtClean="0"/>
              <a:t>0.4</a:t>
            </a:r>
            <a:endParaRPr lang="en-US" dirty="0"/>
          </a:p>
        </p:txBody>
      </p:sp>
      <p:sp>
        <p:nvSpPr>
          <p:cNvPr id="44" name="Textfeld 43"/>
          <p:cNvSpPr txBox="1"/>
          <p:nvPr/>
        </p:nvSpPr>
        <p:spPr>
          <a:xfrm>
            <a:off x="3870744" y="3466305"/>
            <a:ext cx="549242" cy="428417"/>
          </a:xfrm>
          <a:prstGeom prst="rect">
            <a:avLst/>
          </a:prstGeom>
          <a:noFill/>
        </p:spPr>
        <p:txBody>
          <a:bodyPr wrap="none" lIns="104236" tIns="52117" rIns="104236" bIns="52117" rtlCol="0">
            <a:spAutoFit/>
          </a:bodyPr>
          <a:lstStyle/>
          <a:p>
            <a:r>
              <a:rPr lang="en-US" dirty="0" smtClean="0"/>
              <a:t>0.5</a:t>
            </a:r>
            <a:endParaRPr lang="en-US" dirty="0"/>
          </a:p>
        </p:txBody>
      </p:sp>
      <p:sp>
        <p:nvSpPr>
          <p:cNvPr id="45" name="Textfeld 44"/>
          <p:cNvSpPr txBox="1"/>
          <p:nvPr/>
        </p:nvSpPr>
        <p:spPr>
          <a:xfrm>
            <a:off x="6095869" y="3531695"/>
            <a:ext cx="561209" cy="428417"/>
          </a:xfrm>
          <a:prstGeom prst="rect">
            <a:avLst/>
          </a:prstGeom>
          <a:noFill/>
        </p:spPr>
        <p:txBody>
          <a:bodyPr wrap="none" lIns="104236" tIns="52117" rIns="104236" bIns="52117" rtlCol="0">
            <a:spAutoFit/>
          </a:bodyPr>
          <a:lstStyle/>
          <a:p>
            <a:r>
              <a:rPr lang="en-US" dirty="0" smtClean="0"/>
              <a:t>0.6</a:t>
            </a:r>
            <a:endParaRPr lang="en-US" dirty="0"/>
          </a:p>
        </p:txBody>
      </p:sp>
      <p:sp>
        <p:nvSpPr>
          <p:cNvPr id="46" name="Textfeld 45"/>
          <p:cNvSpPr txBox="1"/>
          <p:nvPr/>
        </p:nvSpPr>
        <p:spPr>
          <a:xfrm>
            <a:off x="7348454" y="3702647"/>
            <a:ext cx="542010" cy="428417"/>
          </a:xfrm>
          <a:prstGeom prst="rect">
            <a:avLst/>
          </a:prstGeom>
          <a:noFill/>
        </p:spPr>
        <p:txBody>
          <a:bodyPr wrap="none" lIns="104236" tIns="52117" rIns="104236" bIns="52117" rtlCol="0">
            <a:spAutoFit/>
          </a:bodyPr>
          <a:lstStyle/>
          <a:p>
            <a:r>
              <a:rPr lang="en-US" dirty="0" smtClean="0"/>
              <a:t>0.3</a:t>
            </a:r>
            <a:endParaRPr lang="en-US" dirty="0"/>
          </a:p>
        </p:txBody>
      </p:sp>
      <p:sp>
        <p:nvSpPr>
          <p:cNvPr id="47" name="Textfeld 46"/>
          <p:cNvSpPr txBox="1"/>
          <p:nvPr/>
        </p:nvSpPr>
        <p:spPr>
          <a:xfrm>
            <a:off x="8267018" y="3688131"/>
            <a:ext cx="543932" cy="428417"/>
          </a:xfrm>
          <a:prstGeom prst="rect">
            <a:avLst/>
          </a:prstGeom>
          <a:noFill/>
        </p:spPr>
        <p:txBody>
          <a:bodyPr wrap="none" lIns="104236" tIns="52117" rIns="104236" bIns="52117" rtlCol="0">
            <a:spAutoFit/>
          </a:bodyPr>
          <a:lstStyle/>
          <a:p>
            <a:r>
              <a:rPr lang="en-US" dirty="0" smtClean="0"/>
              <a:t>0.1</a:t>
            </a:r>
            <a:endParaRPr lang="en-US" dirty="0"/>
          </a:p>
        </p:txBody>
      </p:sp>
      <p:sp>
        <p:nvSpPr>
          <p:cNvPr id="32" name="Abgerundete rechteckige Legende 31"/>
          <p:cNvSpPr/>
          <p:nvPr/>
        </p:nvSpPr>
        <p:spPr>
          <a:xfrm>
            <a:off x="3340185" y="5120689"/>
            <a:ext cx="2672178" cy="630242"/>
          </a:xfrm>
          <a:prstGeom prst="wedgeRoundRectCallout">
            <a:avLst>
              <a:gd name="adj1" fmla="val -18326"/>
              <a:gd name="adj2" fmla="val -257604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4236" tIns="52117" rIns="104236" bIns="52117" rtlCol="0" anchor="ctr"/>
          <a:lstStyle/>
          <a:p>
            <a:pPr algn="ctr"/>
            <a:r>
              <a:rPr lang="en-US" dirty="0" smtClean="0"/>
              <a:t>P(clean | Rainy) = 0.5</a:t>
            </a:r>
            <a:endParaRPr lang="en-US" dirty="0"/>
          </a:p>
        </p:txBody>
      </p:sp>
      <p:sp>
        <p:nvSpPr>
          <p:cNvPr id="48" name="Fußzeilenplatzhalter 4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Jan Hendrik Dithmar - Seminar: Educational Data Mining WS 07/08</a:t>
            </a:r>
            <a:endParaRPr lang="de-DE" dirty="0"/>
          </a:p>
        </p:txBody>
      </p:sp>
      <p:sp>
        <p:nvSpPr>
          <p:cNvPr id="34" name="Abgerundete rechteckige Legende 33"/>
          <p:cNvSpPr/>
          <p:nvPr/>
        </p:nvSpPr>
        <p:spPr>
          <a:xfrm>
            <a:off x="7682475" y="5199469"/>
            <a:ext cx="2672178" cy="630242"/>
          </a:xfrm>
          <a:prstGeom prst="wedgeRoundRectCallout">
            <a:avLst>
              <a:gd name="adj1" fmla="val -18326"/>
              <a:gd name="adj2" fmla="val -238404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4236" tIns="52117" rIns="104236" bIns="52117" rtlCol="0" anchor="ctr"/>
          <a:lstStyle/>
          <a:p>
            <a:pPr algn="ctr"/>
            <a:r>
              <a:rPr lang="en-US" dirty="0" smtClean="0"/>
              <a:t>P(clean | Sunny) = 0.1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4" grpId="0" animBg="1"/>
      <p:bldP spid="34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 txBox="1">
            <a:spLocks/>
          </p:cNvSpPr>
          <p:nvPr/>
        </p:nvSpPr>
        <p:spPr>
          <a:xfrm>
            <a:off x="534432" y="1966870"/>
            <a:ext cx="9619774" cy="5595980"/>
          </a:xfrm>
          <a:prstGeom prst="rect">
            <a:avLst/>
          </a:prstGeom>
        </p:spPr>
        <p:txBody>
          <a:bodyPr vert="horz" lIns="104236" tIns="52117" rIns="104236" bIns="52117">
            <a:normAutofit/>
          </a:bodyPr>
          <a:lstStyle/>
          <a:p>
            <a:pPr marL="469060" indent="-390881">
              <a:spcBef>
                <a:spcPts val="798"/>
              </a:spcBef>
              <a:buClr>
                <a:schemeClr val="tx2"/>
              </a:buClr>
              <a:buSzPct val="95000"/>
              <a:buFont typeface="Wingdings"/>
              <a:buChar char=""/>
              <a:defRPr/>
            </a:pPr>
            <a:r>
              <a:rPr lang="en-US" sz="3400" dirty="0" smtClean="0"/>
              <a:t>Time in HMMs</a:t>
            </a:r>
          </a:p>
          <a:p>
            <a:pPr marL="469060" indent="-390881">
              <a:spcBef>
                <a:spcPts val="798"/>
              </a:spcBef>
              <a:buClr>
                <a:schemeClr val="tx2"/>
              </a:buClr>
              <a:buSzPct val="95000"/>
              <a:buFont typeface="Wingdings"/>
              <a:buChar char=""/>
              <a:defRPr/>
            </a:pPr>
            <a:endParaRPr lang="en-US" sz="3400" dirty="0" smtClean="0"/>
          </a:p>
          <a:p>
            <a:pPr marL="469060" indent="-390881">
              <a:spcBef>
                <a:spcPts val="798"/>
              </a:spcBef>
              <a:buClr>
                <a:schemeClr val="tx2"/>
              </a:buClr>
              <a:buSzPct val="95000"/>
              <a:defRPr/>
            </a:pPr>
            <a:endParaRPr lang="en-US" sz="4600" dirty="0" smtClean="0"/>
          </a:p>
          <a:p>
            <a:pPr marL="469060" indent="-390881">
              <a:spcBef>
                <a:spcPts val="798"/>
              </a:spcBef>
              <a:buClr>
                <a:schemeClr val="tx2"/>
              </a:buClr>
              <a:buSzPct val="95000"/>
              <a:defRPr/>
            </a:pPr>
            <a:endParaRPr lang="en-US" sz="800" dirty="0" smtClean="0"/>
          </a:p>
          <a:p>
            <a:pPr marL="469060" indent="-390881">
              <a:spcBef>
                <a:spcPts val="798"/>
              </a:spcBef>
              <a:buClr>
                <a:schemeClr val="tx2"/>
              </a:buClr>
              <a:buSzPct val="95000"/>
              <a:buFont typeface="Wingdings"/>
              <a:buChar char=""/>
              <a:defRPr/>
            </a:pPr>
            <a:r>
              <a:rPr lang="en-US" sz="3400" dirty="0" smtClean="0"/>
              <a:t>Item Response Theory</a:t>
            </a:r>
          </a:p>
          <a:p>
            <a:pPr marL="844309" lvl="1" indent="-325738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</a:pPr>
            <a:r>
              <a:rPr lang="en-US" sz="3200" dirty="0" smtClean="0"/>
              <a:t>Evaluate student’s proficiency</a:t>
            </a:r>
          </a:p>
          <a:p>
            <a:pPr marL="844309" lvl="1" indent="-325738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</a:pPr>
            <a:r>
              <a:rPr lang="en-US" sz="3200" dirty="0" smtClean="0"/>
              <a:t>Facilitates computer adaptive testing</a:t>
            </a:r>
          </a:p>
          <a:p>
            <a:pPr marL="844309" lvl="1" indent="-325738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</a:pPr>
            <a:r>
              <a:rPr lang="en-US" sz="3200" dirty="0" smtClean="0"/>
              <a:t>Examine test behavior at the problem level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concepts</a:t>
            </a:r>
            <a:endParaRPr lang="en-US" dirty="0"/>
          </a:p>
        </p:txBody>
      </p:sp>
      <p:pic>
        <p:nvPicPr>
          <p:cNvPr id="50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86195" y="2714625"/>
            <a:ext cx="5210711" cy="1218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feld 4"/>
          <p:cNvSpPr txBox="1"/>
          <p:nvPr/>
        </p:nvSpPr>
        <p:spPr>
          <a:xfrm>
            <a:off x="673301" y="6581195"/>
            <a:ext cx="8768085" cy="705416"/>
          </a:xfrm>
          <a:prstGeom prst="rect">
            <a:avLst/>
          </a:prstGeom>
          <a:noFill/>
        </p:spPr>
        <p:txBody>
          <a:bodyPr wrap="square" lIns="104236" tIns="52117" rIns="104236" bIns="52117" rtlCol="0">
            <a:spAutoFit/>
          </a:bodyPr>
          <a:lstStyle/>
          <a:p>
            <a:r>
              <a:rPr lang="en-US" dirty="0" smtClean="0"/>
              <a:t>Sources: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http://en.wikipedia.org/wiki/Hidden_markov_model</a:t>
            </a:r>
          </a:p>
          <a:p>
            <a:r>
              <a:rPr lang="en-US" sz="1800" dirty="0" smtClean="0">
                <a:latin typeface="Courier New"/>
                <a:cs typeface="Courier New"/>
              </a:rPr>
              <a:t>      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http://work.psych.uiuc.edu/irt/intro_main.asp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596905" y="3274536"/>
            <a:ext cx="2839189" cy="659250"/>
          </a:xfrm>
          <a:prstGeom prst="rect">
            <a:avLst/>
          </a:prstGeom>
          <a:noFill/>
        </p:spPr>
        <p:txBody>
          <a:bodyPr wrap="square" lIns="104236" tIns="52117" rIns="104236" bIns="52117" rtlCol="0">
            <a:spAutoFit/>
          </a:bodyPr>
          <a:lstStyle/>
          <a:p>
            <a:r>
              <a:rPr lang="en-US" sz="1800" dirty="0" smtClean="0"/>
              <a:t>x(t): hidden state at time t</a:t>
            </a:r>
          </a:p>
          <a:p>
            <a:r>
              <a:rPr lang="en-US" sz="1800" dirty="0" smtClean="0"/>
              <a:t>y(t): observation at time t</a:t>
            </a:r>
            <a:endParaRPr lang="en-US" sz="1800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Jan Hendrik Dithmar - Seminar: Educational Data Mining WS 07/08</a:t>
            </a:r>
            <a:endParaRPr lang="de-DE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300" dirty="0" smtClean="0"/>
          </a:p>
          <a:p>
            <a:r>
              <a:rPr lang="en-US" dirty="0" smtClean="0"/>
              <a:t>Dynamic Mixture Model-IRT (= IRT + HMM)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Jan Hendrik Dithmar - Seminar: Educational Data Mining WS 07/08</a:t>
            </a:r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534432" y="564693"/>
            <a:ext cx="9619774" cy="1008380"/>
          </a:xfrm>
        </p:spPr>
        <p:txBody>
          <a:bodyPr/>
          <a:lstStyle/>
          <a:p>
            <a:r>
              <a:rPr lang="en-US" dirty="0" smtClean="0"/>
              <a:t>Data analysis</a:t>
            </a:r>
            <a:endParaRPr lang="en-US" sz="3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1169042" y="3109772"/>
            <a:ext cx="5386832" cy="350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feld 6"/>
          <p:cNvSpPr txBox="1"/>
          <p:nvPr/>
        </p:nvSpPr>
        <p:spPr>
          <a:xfrm>
            <a:off x="6715919" y="4879732"/>
            <a:ext cx="3590739" cy="1721079"/>
          </a:xfrm>
          <a:prstGeom prst="rect">
            <a:avLst/>
          </a:prstGeom>
          <a:noFill/>
        </p:spPr>
        <p:txBody>
          <a:bodyPr wrap="square" lIns="104236" tIns="52117" rIns="104236" bIns="52117" rtlCol="0">
            <a:spAutoFit/>
          </a:bodyPr>
          <a:lstStyle/>
          <a:p>
            <a:r>
              <a:rPr lang="en-US" dirty="0" smtClean="0"/>
              <a:t>i: current problem</a:t>
            </a:r>
          </a:p>
          <a:p>
            <a:r>
              <a:rPr lang="en-US" dirty="0" smtClean="0"/>
              <a:t>M</a:t>
            </a:r>
            <a:r>
              <a:rPr lang="en-US" baseline="-25000" dirty="0" smtClean="0"/>
              <a:t>i</a:t>
            </a:r>
            <a:r>
              <a:rPr lang="en-US" dirty="0" smtClean="0"/>
              <a:t>: motivation</a:t>
            </a:r>
          </a:p>
          <a:p>
            <a:r>
              <a:rPr lang="en-US" dirty="0" smtClean="0"/>
              <a:t>H</a:t>
            </a:r>
            <a:r>
              <a:rPr lang="en-US" baseline="-25000" dirty="0" smtClean="0"/>
              <a:t>i</a:t>
            </a:r>
            <a:r>
              <a:rPr lang="en-US" dirty="0" smtClean="0"/>
              <a:t>: evidence of motivation</a:t>
            </a:r>
          </a:p>
          <a:p>
            <a:r>
              <a:rPr lang="en-US" dirty="0" smtClean="0"/>
              <a:t>U</a:t>
            </a:r>
            <a:r>
              <a:rPr lang="en-US" baseline="-25000" dirty="0" smtClean="0"/>
              <a:t>i</a:t>
            </a:r>
            <a:r>
              <a:rPr lang="en-US" dirty="0" smtClean="0"/>
              <a:t>: (initial) response of user</a:t>
            </a:r>
          </a:p>
          <a:p>
            <a:r>
              <a:rPr lang="en-US" dirty="0" smtClean="0">
                <a:sym typeface="Symbol"/>
              </a:rPr>
              <a:t>: proficiency</a:t>
            </a:r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250479" y="6534999"/>
            <a:ext cx="10271185" cy="751583"/>
          </a:xfrm>
          <a:prstGeom prst="rect">
            <a:avLst/>
          </a:prstGeom>
          <a:noFill/>
        </p:spPr>
        <p:txBody>
          <a:bodyPr wrap="square" lIns="104236" tIns="52117" rIns="104236" bIns="52117" rtlCol="0">
            <a:spAutoFit/>
          </a:bodyPr>
          <a:lstStyle/>
          <a:p>
            <a:r>
              <a:rPr lang="en-US" dirty="0" smtClean="0"/>
              <a:t>Source:</a:t>
            </a:r>
            <a:br>
              <a:rPr lang="en-US" dirty="0" smtClean="0"/>
            </a:br>
            <a:r>
              <a:rPr lang="en-US" dirty="0" smtClean="0"/>
              <a:t>J. Johns et al. “A Dynamic Mixture Model to Detect Student Motivation and Proficiency”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learning with data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Adapt to new circumstances automatically</a:t>
            </a:r>
          </a:p>
          <a:p>
            <a:pPr marL="1032857" lvl="1" indent="-514287">
              <a:buFont typeface="+mj-lt"/>
              <a:buAutoNum type="arabicPeriod"/>
            </a:pPr>
            <a:r>
              <a:rPr lang="en-US" dirty="0" smtClean="0"/>
              <a:t>Learn engagement state</a:t>
            </a:r>
          </a:p>
          <a:p>
            <a:pPr marL="1032857" lvl="1" indent="-514287">
              <a:buFont typeface="+mj-lt"/>
              <a:buAutoNum type="arabicPeriod"/>
            </a:pPr>
            <a:r>
              <a:rPr lang="en-US" dirty="0" smtClean="0"/>
              <a:t>Dynamically react on current engagement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How to learn the engagement state?</a:t>
            </a:r>
          </a:p>
          <a:p>
            <a:pPr marL="1104899" lvl="1" indent="-586324">
              <a:buFont typeface="+mj-lt"/>
              <a:buAutoNum type="arabicPeriod"/>
            </a:pPr>
            <a:r>
              <a:rPr lang="en-US" dirty="0" smtClean="0"/>
              <a:t>Collect data (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Data acquisition)</a:t>
            </a:r>
          </a:p>
          <a:p>
            <a:pPr marL="1104899" lvl="1" indent="-586324">
              <a:buFont typeface="+mj-lt"/>
              <a:buAutoNum type="arabicPeriod"/>
            </a:pPr>
            <a:r>
              <a:rPr lang="en-US" dirty="0" smtClean="0"/>
              <a:t>Process data</a:t>
            </a:r>
            <a:br>
              <a:rPr lang="en-US" dirty="0" smtClean="0"/>
            </a:br>
            <a:r>
              <a:rPr lang="en-US" dirty="0" smtClean="0"/>
              <a:t>(predict engagement state by using special techniques to “calculate” the engagement state)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Jan Hendrik Dithmar - Seminar: Educational Data Mining WS 07/08</a:t>
            </a:r>
            <a:endParaRPr lang="de-D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300" dirty="0" smtClean="0"/>
          </a:p>
          <a:p>
            <a:r>
              <a:rPr lang="en-US" dirty="0" smtClean="0"/>
              <a:t>Dynamic Mixture Model-IRT (= IRT + HMM)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Jan Hendrik Dithmar - Seminar: Educational Data Mining WS 07/08</a:t>
            </a:r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534432" y="564693"/>
            <a:ext cx="9619774" cy="1008380"/>
          </a:xfrm>
        </p:spPr>
        <p:txBody>
          <a:bodyPr/>
          <a:lstStyle/>
          <a:p>
            <a:r>
              <a:rPr lang="en-US" dirty="0" smtClean="0"/>
              <a:t>Data analysis: step 4</a:t>
            </a:r>
            <a:br>
              <a:rPr lang="en-US" dirty="0" smtClean="0"/>
            </a:br>
            <a:r>
              <a:rPr lang="en-US" sz="3200" dirty="0" smtClean="0"/>
              <a:t>How can you predict whether an intervention helps at a certain point?</a:t>
            </a:r>
            <a:endParaRPr lang="en-US" sz="3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1169042" y="3109772"/>
            <a:ext cx="5386832" cy="350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feld 6"/>
          <p:cNvSpPr txBox="1"/>
          <p:nvPr/>
        </p:nvSpPr>
        <p:spPr>
          <a:xfrm>
            <a:off x="6715919" y="4879732"/>
            <a:ext cx="3590739" cy="1721079"/>
          </a:xfrm>
          <a:prstGeom prst="rect">
            <a:avLst/>
          </a:prstGeom>
          <a:noFill/>
        </p:spPr>
        <p:txBody>
          <a:bodyPr wrap="square" lIns="104236" tIns="52117" rIns="104236" bIns="52117" rtlCol="0">
            <a:spAutoFit/>
          </a:bodyPr>
          <a:lstStyle/>
          <a:p>
            <a:r>
              <a:rPr lang="en-US" dirty="0" smtClean="0"/>
              <a:t>i: current problem</a:t>
            </a:r>
          </a:p>
          <a:p>
            <a:r>
              <a:rPr lang="en-US" dirty="0" smtClean="0"/>
              <a:t>M</a:t>
            </a:r>
            <a:r>
              <a:rPr lang="en-US" baseline="-25000" dirty="0" smtClean="0"/>
              <a:t>i</a:t>
            </a:r>
            <a:r>
              <a:rPr lang="en-US" dirty="0" smtClean="0"/>
              <a:t>: motivation</a:t>
            </a:r>
          </a:p>
          <a:p>
            <a:r>
              <a:rPr lang="en-US" dirty="0" smtClean="0"/>
              <a:t>H</a:t>
            </a:r>
            <a:r>
              <a:rPr lang="en-US" baseline="-25000" dirty="0" smtClean="0"/>
              <a:t>i</a:t>
            </a:r>
            <a:r>
              <a:rPr lang="en-US" dirty="0" smtClean="0"/>
              <a:t>: evidence of motivation</a:t>
            </a:r>
          </a:p>
          <a:p>
            <a:r>
              <a:rPr lang="en-US" dirty="0" smtClean="0"/>
              <a:t>U</a:t>
            </a:r>
            <a:r>
              <a:rPr lang="en-US" baseline="-25000" dirty="0" smtClean="0"/>
              <a:t>i</a:t>
            </a:r>
            <a:r>
              <a:rPr lang="en-US" dirty="0" smtClean="0"/>
              <a:t>: (initial) response of user</a:t>
            </a:r>
          </a:p>
          <a:p>
            <a:r>
              <a:rPr lang="en-US" dirty="0" smtClean="0">
                <a:sym typeface="Symbol"/>
              </a:rPr>
              <a:t>: proficiency</a:t>
            </a:r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250479" y="6534999"/>
            <a:ext cx="10271185" cy="751583"/>
          </a:xfrm>
          <a:prstGeom prst="rect">
            <a:avLst/>
          </a:prstGeom>
          <a:noFill/>
        </p:spPr>
        <p:txBody>
          <a:bodyPr wrap="square" lIns="104236" tIns="52117" rIns="104236" bIns="52117" rtlCol="0">
            <a:spAutoFit/>
          </a:bodyPr>
          <a:lstStyle/>
          <a:p>
            <a:r>
              <a:rPr lang="en-US" dirty="0" smtClean="0"/>
              <a:t>Source:</a:t>
            </a:r>
            <a:br>
              <a:rPr lang="en-US" dirty="0" smtClean="0"/>
            </a:br>
            <a:r>
              <a:rPr lang="en-US" dirty="0" smtClean="0"/>
              <a:t>J. Johns et al. “A Dynamic Mixture Model to Detect Student Motivation and Proficiency”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Engaged or not engaged, that is the question...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3558910" y="-860034"/>
            <a:ext cx="3609370" cy="10371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feld 15"/>
          <p:cNvSpPr txBox="1"/>
          <p:nvPr/>
        </p:nvSpPr>
        <p:spPr>
          <a:xfrm>
            <a:off x="7682475" y="6381174"/>
            <a:ext cx="2755684" cy="428417"/>
          </a:xfrm>
          <a:prstGeom prst="rect">
            <a:avLst/>
          </a:prstGeom>
          <a:noFill/>
        </p:spPr>
        <p:txBody>
          <a:bodyPr wrap="square" lIns="104236" tIns="52117" rIns="104236" bIns="52117" rtlCol="0">
            <a:spAutoFit/>
          </a:bodyPr>
          <a:lstStyle/>
          <a:p>
            <a:r>
              <a:rPr lang="en-US" dirty="0" smtClean="0"/>
              <a:t>N: number of students</a:t>
            </a:r>
            <a:endParaRPr lang="en-US" dirty="0"/>
          </a:p>
        </p:txBody>
      </p:sp>
      <p:sp>
        <p:nvSpPr>
          <p:cNvPr id="18" name="Abgerundete rechteckige Legende 17"/>
          <p:cNvSpPr/>
          <p:nvPr/>
        </p:nvSpPr>
        <p:spPr>
          <a:xfrm>
            <a:off x="83468" y="6459953"/>
            <a:ext cx="2421661" cy="630242"/>
          </a:xfrm>
          <a:prstGeom prst="wedgeRoundRectCallout">
            <a:avLst>
              <a:gd name="adj1" fmla="val -2436"/>
              <a:gd name="adj2" fmla="val -264004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4236" tIns="52117" rIns="104236" bIns="52117" rtlCol="0" anchor="ctr"/>
          <a:lstStyle/>
          <a:p>
            <a:pPr algn="ctr"/>
            <a:r>
              <a:rPr lang="en-US" dirty="0" smtClean="0"/>
              <a:t>P(E</a:t>
            </a:r>
            <a:r>
              <a:rPr lang="en-US" baseline="-25000" dirty="0" smtClean="0"/>
              <a:t>t5</a:t>
            </a:r>
            <a:r>
              <a:rPr lang="en-US" dirty="0" smtClean="0"/>
              <a:t>|~E</a:t>
            </a:r>
            <a:r>
              <a:rPr lang="en-US" baseline="-25000" dirty="0" smtClean="0"/>
              <a:t>t4</a:t>
            </a:r>
            <a:r>
              <a:rPr lang="en-US" dirty="0" smtClean="0"/>
              <a:t>) = 0.49</a:t>
            </a:r>
            <a:endParaRPr lang="en-US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Jan Hendrik Dithmar - Seminar: Educational Data Mining WS 07/08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2505132" y="6696299"/>
            <a:ext cx="5260851" cy="459195"/>
          </a:xfrm>
          <a:prstGeom prst="rect">
            <a:avLst/>
          </a:prstGeom>
          <a:noFill/>
        </p:spPr>
        <p:txBody>
          <a:bodyPr wrap="square" lIns="104236" tIns="52117" rIns="104236" bIns="52117" rtlCol="0">
            <a:spAutoFit/>
          </a:bodyPr>
          <a:lstStyle/>
          <a:p>
            <a:r>
              <a:rPr lang="en-US" sz="2300" dirty="0" smtClean="0"/>
              <a:t>Interventions help disengaged students!</a:t>
            </a:r>
            <a:endParaRPr lang="en-US" sz="2300" dirty="0"/>
          </a:p>
        </p:txBody>
      </p:sp>
      <p:cxnSp>
        <p:nvCxnSpPr>
          <p:cNvPr id="10" name="Gerade Verbindung mit Pfeil 9"/>
          <p:cNvCxnSpPr>
            <a:stCxn id="7" idx="0"/>
          </p:cNvCxnSpPr>
          <p:nvPr/>
        </p:nvCxnSpPr>
        <p:spPr>
          <a:xfrm rot="16200000" flipV="1">
            <a:off x="3368933" y="4929674"/>
            <a:ext cx="1654383" cy="187886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>
            <a:stCxn id="7" idx="0"/>
          </p:cNvCxnSpPr>
          <p:nvPr/>
        </p:nvCxnSpPr>
        <p:spPr>
          <a:xfrm rot="16200000" flipV="1">
            <a:off x="4287495" y="5848236"/>
            <a:ext cx="1654383" cy="4174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this model appropriate?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was done?</a:t>
            </a:r>
          </a:p>
          <a:p>
            <a:pPr lvl="1"/>
            <a:r>
              <a:rPr lang="en-US" dirty="0" smtClean="0"/>
              <a:t>Inference of the probability that a student is in a any of the states ‘engaged’, ‘quick-guess’, ‘hint-abuse’ or ‘skipped-problem’</a:t>
            </a:r>
          </a:p>
          <a:p>
            <a:pPr lvl="1"/>
            <a:r>
              <a:rPr lang="en-US" dirty="0" smtClean="0"/>
              <a:t>Model to present and process collected data</a:t>
            </a:r>
          </a:p>
          <a:p>
            <a:pPr lvl="1"/>
            <a:r>
              <a:rPr lang="en-US" dirty="0" smtClean="0"/>
              <a:t>Based on that: calculation of transition probabilities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What is missing in the Markov Chain?</a:t>
            </a:r>
          </a:p>
          <a:p>
            <a:pPr lvl="1"/>
            <a:r>
              <a:rPr lang="en-US" dirty="0" smtClean="0"/>
              <a:t>Type of intervention (Performance Graph or Tip)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Jan Hendrik Dithmar - Seminar: Educational Data Mining WS 07/08</a:t>
            </a:r>
            <a:endParaRPr lang="de-D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918529" y="3466308"/>
          <a:ext cx="8651143" cy="1738015"/>
        </p:xfrm>
        <a:graphic>
          <a:graphicData uri="http://schemas.openxmlformats.org/drawingml/2006/table">
            <a:tbl>
              <a:tblPr firstRow="1" lastRow="1" bandRow="1">
                <a:tableStyleId>{EB9631B5-78F2-41C9-869B-9F39066F8104}</a:tableStyleId>
              </a:tblPr>
              <a:tblGrid>
                <a:gridCol w="2722248"/>
                <a:gridCol w="918561"/>
                <a:gridCol w="918561"/>
                <a:gridCol w="918561"/>
                <a:gridCol w="417528"/>
                <a:gridCol w="918561"/>
                <a:gridCol w="918561"/>
                <a:gridCol w="918562"/>
              </a:tblGrid>
              <a:tr h="469138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106886" marR="106886" marT="50419" marB="50419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</a:t>
                      </a:r>
                      <a:r>
                        <a:rPr lang="en-US" sz="2000" baseline="-25000" dirty="0" smtClean="0"/>
                        <a:t>4</a:t>
                      </a:r>
                      <a:endParaRPr lang="en-US" sz="2000" baseline="-25000" dirty="0"/>
                    </a:p>
                  </a:txBody>
                  <a:tcPr marL="106886" marR="106886" marT="50419" marB="5041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</a:t>
                      </a:r>
                      <a:r>
                        <a:rPr lang="en-US" sz="2000" baseline="-25000" dirty="0" smtClean="0"/>
                        <a:t>5</a:t>
                      </a:r>
                      <a:endParaRPr lang="en-US" sz="2000" baseline="-25000" dirty="0"/>
                    </a:p>
                  </a:txBody>
                  <a:tcPr marL="106886" marR="106886" marT="50419" marB="5041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</a:t>
                      </a:r>
                      <a:r>
                        <a:rPr lang="en-US" sz="2000" baseline="-25000" dirty="0" smtClean="0"/>
                        <a:t>6</a:t>
                      </a:r>
                      <a:endParaRPr lang="en-US" sz="2000" baseline="-25000" dirty="0"/>
                    </a:p>
                  </a:txBody>
                  <a:tcPr marL="106886" marR="106886" marT="50419" marB="5041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106886" marR="106886" marT="50419" marB="5041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</a:t>
                      </a:r>
                      <a:r>
                        <a:rPr lang="en-US" sz="2000" baseline="-25000" dirty="0" smtClean="0"/>
                        <a:t>7</a:t>
                      </a:r>
                      <a:endParaRPr lang="en-US" sz="2000" baseline="-25000" dirty="0"/>
                    </a:p>
                  </a:txBody>
                  <a:tcPr marL="106886" marR="106886" marT="50419" marB="5041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</a:t>
                      </a:r>
                      <a:r>
                        <a:rPr lang="en-US" sz="2000" baseline="-25000" dirty="0" smtClean="0"/>
                        <a:t>8</a:t>
                      </a:r>
                      <a:endParaRPr lang="en-US" sz="2000" baseline="-25000" dirty="0"/>
                    </a:p>
                  </a:txBody>
                  <a:tcPr marL="106886" marR="106886" marT="50419" marB="5041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</a:t>
                      </a:r>
                      <a:r>
                        <a:rPr lang="en-US" sz="2000" baseline="-25000" dirty="0" smtClean="0"/>
                        <a:t>9</a:t>
                      </a:r>
                      <a:endParaRPr lang="en-US" sz="2000" baseline="-25000" dirty="0"/>
                    </a:p>
                  </a:txBody>
                  <a:tcPr marL="106886" marR="106886" marT="50419" marB="5041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2295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Interventions</a:t>
                      </a:r>
                      <a:endParaRPr lang="en-US" sz="2000" dirty="0"/>
                    </a:p>
                  </a:txBody>
                  <a:tcPr marL="106886" marR="106886" marT="50419" marB="50419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0.18</a:t>
                      </a:r>
                      <a:endParaRPr lang="en-US" sz="2000" dirty="0"/>
                    </a:p>
                  </a:txBody>
                  <a:tcPr marL="106886" marR="106886" marT="50419" marB="5041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0.18</a:t>
                      </a:r>
                      <a:endParaRPr lang="en-US" sz="2000" dirty="0"/>
                    </a:p>
                  </a:txBody>
                  <a:tcPr marL="106886" marR="106886" marT="50419" marB="5041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0.20</a:t>
                      </a:r>
                      <a:endParaRPr lang="en-US" sz="2000" dirty="0"/>
                    </a:p>
                  </a:txBody>
                  <a:tcPr marL="106886" marR="106886" marT="50419" marB="5041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106886" marR="106886" marT="50419" marB="5041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0.18</a:t>
                      </a:r>
                      <a:endParaRPr lang="en-US" sz="2000" dirty="0"/>
                    </a:p>
                  </a:txBody>
                  <a:tcPr marL="106886" marR="106886" marT="50419" marB="5041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0.21</a:t>
                      </a:r>
                      <a:endParaRPr lang="en-US" sz="2000" dirty="0"/>
                    </a:p>
                  </a:txBody>
                  <a:tcPr marL="106886" marR="106886" marT="50419" marB="5041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0.20</a:t>
                      </a:r>
                      <a:endParaRPr lang="en-US" sz="2000" dirty="0"/>
                    </a:p>
                  </a:txBody>
                  <a:tcPr marL="106886" marR="106886" marT="50419" marB="5041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2295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Control</a:t>
                      </a:r>
                      <a:endParaRPr lang="en-US" sz="2000" dirty="0"/>
                    </a:p>
                  </a:txBody>
                  <a:tcPr marL="106886" marR="106886" marT="50419" marB="50419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0.17</a:t>
                      </a:r>
                      <a:endParaRPr lang="en-US" sz="2000" dirty="0"/>
                    </a:p>
                  </a:txBody>
                  <a:tcPr marL="106886" marR="106886" marT="50419" marB="5041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0.19</a:t>
                      </a:r>
                      <a:endParaRPr lang="en-US" sz="2000" dirty="0"/>
                    </a:p>
                  </a:txBody>
                  <a:tcPr marL="106886" marR="106886" marT="50419" marB="5041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0.22</a:t>
                      </a:r>
                      <a:endParaRPr lang="en-US" sz="2000" dirty="0"/>
                    </a:p>
                  </a:txBody>
                  <a:tcPr marL="106886" marR="106886" marT="50419" marB="5041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106886" marR="106886" marT="50419" marB="5041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0.22</a:t>
                      </a:r>
                      <a:endParaRPr lang="en-US" sz="2000" dirty="0"/>
                    </a:p>
                  </a:txBody>
                  <a:tcPr marL="106886" marR="106886" marT="50419" marB="5041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0.19</a:t>
                      </a:r>
                      <a:endParaRPr lang="en-US" sz="2000" dirty="0"/>
                    </a:p>
                  </a:txBody>
                  <a:tcPr marL="106886" marR="106886" marT="50419" marB="5041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0.18</a:t>
                      </a:r>
                      <a:endParaRPr lang="en-US" sz="2000" dirty="0"/>
                    </a:p>
                  </a:txBody>
                  <a:tcPr marL="106886" marR="106886" marT="50419" marB="5041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2295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Difference</a:t>
                      </a:r>
                      <a:endParaRPr lang="en-US" sz="2000" dirty="0"/>
                    </a:p>
                  </a:txBody>
                  <a:tcPr marL="106886" marR="106886" marT="50419" marB="50419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0.01</a:t>
                      </a:r>
                      <a:endParaRPr lang="en-US" sz="2000" dirty="0"/>
                    </a:p>
                  </a:txBody>
                  <a:tcPr marL="106886" marR="106886" marT="50419" marB="5041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-0.01</a:t>
                      </a:r>
                      <a:endParaRPr lang="en-US" sz="2000" dirty="0"/>
                    </a:p>
                  </a:txBody>
                  <a:tcPr marL="106886" marR="106886" marT="50419" marB="5041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-0.02</a:t>
                      </a:r>
                      <a:endParaRPr lang="en-US" sz="2000" dirty="0"/>
                    </a:p>
                  </a:txBody>
                  <a:tcPr marL="106886" marR="106886" marT="50419" marB="5041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L="106886" marR="106886" marT="50419" marB="5041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-0.04</a:t>
                      </a:r>
                      <a:endParaRPr lang="en-US" sz="2000" dirty="0"/>
                    </a:p>
                  </a:txBody>
                  <a:tcPr marL="106886" marR="106886" marT="50419" marB="5041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0.02</a:t>
                      </a:r>
                      <a:endParaRPr lang="en-US" sz="2000" dirty="0"/>
                    </a:p>
                  </a:txBody>
                  <a:tcPr marL="106886" marR="106886" marT="50419" marB="5041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0.02</a:t>
                      </a:r>
                      <a:endParaRPr lang="en-US" sz="2000" dirty="0"/>
                    </a:p>
                  </a:txBody>
                  <a:tcPr marL="106886" marR="106886" marT="50419" marB="5041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534432" y="2461404"/>
            <a:ext cx="7933029" cy="628527"/>
          </a:xfrm>
          <a:prstGeom prst="rect">
            <a:avLst/>
          </a:prstGeom>
          <a:noFill/>
        </p:spPr>
        <p:txBody>
          <a:bodyPr wrap="square" lIns="104236" tIns="52117" rIns="104236" bIns="52117" rtlCol="0">
            <a:spAutoFit/>
          </a:bodyPr>
          <a:lstStyle/>
          <a:p>
            <a:r>
              <a:rPr lang="en-US" sz="3400" dirty="0" smtClean="0"/>
              <a:t>Probability of a student being disengaged</a:t>
            </a:r>
            <a:endParaRPr lang="en-US" sz="340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Jan Hendrik Dithmar - Seminar: Educational Data Mining WS 07/08</a:t>
            </a:r>
            <a:endParaRPr lang="de-DE" dirty="0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b="3339"/>
          <a:stretch>
            <a:fillRect/>
          </a:stretch>
        </p:blipFill>
        <p:spPr bwMode="auto">
          <a:xfrm>
            <a:off x="501001" y="2039473"/>
            <a:ext cx="9638925" cy="5287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Jan Hendrik Dithmar - Seminar: Educational Data Mining WS 07/08</a:t>
            </a:r>
            <a:endParaRPr lang="de-DE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“winner”: Interventions group.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Jan Hendrik Dithmar - Seminar: Educational Data Mining WS 07/08</a:t>
            </a:r>
            <a:endParaRPr lang="de-DE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4432" y="1966870"/>
            <a:ext cx="9619774" cy="5438446"/>
          </a:xfrm>
        </p:spPr>
        <p:txBody>
          <a:bodyPr>
            <a:normAutofit/>
          </a:bodyPr>
          <a:lstStyle/>
          <a:p>
            <a:r>
              <a:rPr lang="en-US" dirty="0" smtClean="0"/>
              <a:t>The “winner”: Interventions group. Why?</a:t>
            </a:r>
          </a:p>
          <a:p>
            <a:pPr lvl="1"/>
            <a:r>
              <a:rPr lang="en-US" dirty="0" smtClean="0"/>
              <a:t>Lower pre-test scores, but higher post-test scores</a:t>
            </a:r>
          </a:p>
          <a:p>
            <a:pPr lvl="1"/>
            <a:r>
              <a:rPr lang="en-US" dirty="0" smtClean="0"/>
              <a:t>Higher passing rates in standardized tests</a:t>
            </a:r>
          </a:p>
          <a:p>
            <a:endParaRPr lang="en-US" dirty="0" smtClean="0"/>
          </a:p>
          <a:p>
            <a:r>
              <a:rPr lang="en-US" dirty="0" smtClean="0"/>
              <a:t>Conclusion: Presented data mining helps to detect disengagement and react on it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How can we use such data mining in ActiveMath?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Jan Hendrik Dithmar - Seminar: Educational Data Mining WS 07/08</a:t>
            </a:r>
            <a:endParaRPr lang="de-D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4432" y="1966870"/>
            <a:ext cx="9619774" cy="5438446"/>
          </a:xfrm>
        </p:spPr>
        <p:txBody>
          <a:bodyPr>
            <a:normAutofit/>
          </a:bodyPr>
          <a:lstStyle/>
          <a:p>
            <a:r>
              <a:rPr lang="en-US" dirty="0" smtClean="0"/>
              <a:t>The “winner”: Interventions group. Why?</a:t>
            </a:r>
          </a:p>
          <a:p>
            <a:pPr lvl="1"/>
            <a:r>
              <a:rPr lang="en-US" dirty="0" smtClean="0"/>
              <a:t>Lower pre-test scores, but higher post-test scores</a:t>
            </a:r>
          </a:p>
          <a:p>
            <a:pPr lvl="1"/>
            <a:r>
              <a:rPr lang="en-US" dirty="0" smtClean="0"/>
              <a:t>Higher passing rates in standardized tests</a:t>
            </a:r>
          </a:p>
          <a:p>
            <a:pPr lvl="1"/>
            <a:r>
              <a:rPr lang="en-US" dirty="0" smtClean="0"/>
              <a:t>Higher learning-orientation in post-tutor survey</a:t>
            </a:r>
          </a:p>
          <a:p>
            <a:pPr lvl="1"/>
            <a:r>
              <a:rPr lang="en-US" dirty="0" smtClean="0"/>
              <a:t>Feeling, that tutor was more helpful, they learned more, they attributed more human-like characteristics to tutoring software</a:t>
            </a:r>
          </a:p>
          <a:p>
            <a:pPr lvl="1"/>
            <a:r>
              <a:rPr lang="en-US" dirty="0" smtClean="0"/>
              <a:t>Higher chance becoming re-engaged after seeing an intervention</a:t>
            </a:r>
          </a:p>
          <a:p>
            <a:r>
              <a:rPr lang="en-US" dirty="0" smtClean="0"/>
              <a:t>So what?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Jan Hendrik Dithmar - Seminar: Educational Data Mining WS 07/08</a:t>
            </a:r>
            <a:endParaRPr lang="de-D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use such data mining in ActiveMath?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4432" y="1966870"/>
            <a:ext cx="9619774" cy="559598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Present (non-invasive) interventions</a:t>
            </a:r>
          </a:p>
          <a:p>
            <a:pPr lvl="1"/>
            <a:r>
              <a:rPr lang="en-US" dirty="0" smtClean="0"/>
              <a:t>based for example on Dynamic Mixture Model-IRT to predict engagement state (for which students?)</a:t>
            </a:r>
          </a:p>
          <a:p>
            <a:pPr lvl="1"/>
            <a:r>
              <a:rPr lang="en-US" dirty="0" smtClean="0"/>
              <a:t>adapted to the user’s engagement state (which interventions? / when?)</a:t>
            </a:r>
          </a:p>
          <a:p>
            <a:pPr lvl="1"/>
            <a:r>
              <a:rPr lang="en-US" dirty="0" smtClean="0"/>
              <a:t>maybe with additional information such as</a:t>
            </a:r>
          </a:p>
          <a:p>
            <a:pPr lvl="2"/>
            <a:r>
              <a:rPr lang="en-US" dirty="0" smtClean="0"/>
              <a:t>feedback on planning how to solve a specific kind of problem</a:t>
            </a:r>
          </a:p>
          <a:p>
            <a:pPr lvl="2"/>
            <a:r>
              <a:rPr lang="en-US" dirty="0" smtClean="0"/>
              <a:t>individual hints based on user’s profile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Jan Hendrik Dithmar - Seminar: Educational Data Mining WS 07/08</a:t>
            </a:r>
            <a:endParaRPr lang="de-D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Non-invasive interventions</a:t>
            </a:r>
          </a:p>
          <a:p>
            <a:pPr lvl="1"/>
            <a:r>
              <a:rPr lang="en-US" dirty="0" smtClean="0"/>
              <a:t>help students to reflect on their progress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Integration of an (intelligent) agent</a:t>
            </a:r>
          </a:p>
          <a:p>
            <a:pPr lvl="1"/>
            <a:r>
              <a:rPr lang="en-US" dirty="0" smtClean="0"/>
              <a:t>Showing different gestures (being angry, being impressed)</a:t>
            </a:r>
            <a:br>
              <a:rPr lang="en-US" dirty="0" smtClean="0"/>
            </a:br>
            <a:r>
              <a:rPr lang="en-US" dirty="0" smtClean="0">
                <a:sym typeface="Wingdings"/>
              </a:rPr>
              <a:t> special type of intervention, human-like attitude</a:t>
            </a:r>
            <a:endParaRPr lang="en-US" dirty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Jan Hendrik Dithmar - Seminar: Educational Data Mining WS 07/08</a:t>
            </a:r>
            <a:endParaRPr lang="de-DE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experiment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4175241" y="5908492"/>
            <a:ext cx="2421661" cy="1181704"/>
          </a:xfrm>
          <a:prstGeom prst="rect">
            <a:avLst/>
          </a:prstGeom>
          <a:effectLst>
            <a:glow rad="101500">
              <a:schemeClr val="dk1">
                <a:alpha val="42000"/>
                <a:satMod val="120000"/>
              </a:schemeClr>
            </a:glow>
            <a:reflection blurRad="6350" stA="52000" endA="300" endPos="35000" dir="5400000" sy="-100000" algn="bl" rotWithShape="0"/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104236" tIns="52117" rIns="104236" bIns="52117" rtlCol="0" anchor="ctr"/>
          <a:lstStyle/>
          <a:p>
            <a:pPr algn="ctr"/>
            <a:r>
              <a:rPr lang="en-US" dirty="0" smtClean="0"/>
              <a:t>Tutoring System “Wayang Outpost”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8267014" y="1969483"/>
            <a:ext cx="2004134" cy="1102923"/>
          </a:xfrm>
          <a:prstGeom prst="rect">
            <a:avLst/>
          </a:prstGeom>
          <a:effectLst>
            <a:glow rad="63500">
              <a:schemeClr val="accent4">
                <a:alpha val="45000"/>
                <a:satMod val="120000"/>
              </a:schemeClr>
            </a:glow>
            <a:reflection blurRad="6350" stA="52000" endA="300" endPos="35000" dir="5400000" sy="-100000" algn="bl" rotWithShape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104236" tIns="52117" rIns="104236" bIns="52117" rtlCol="0" anchor="ctr"/>
          <a:lstStyle/>
          <a:p>
            <a:pPr algn="ctr"/>
            <a:r>
              <a:rPr lang="en-US" dirty="0" smtClean="0"/>
              <a:t>88 students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5511330" y="1969483"/>
            <a:ext cx="2004134" cy="1102923"/>
          </a:xfrm>
          <a:prstGeom prst="rect">
            <a:avLst/>
          </a:prstGeom>
          <a:effectLst>
            <a:glow rad="63500">
              <a:schemeClr val="accent4">
                <a:alpha val="45000"/>
                <a:satMod val="120000"/>
              </a:schemeClr>
            </a:glow>
            <a:reflection blurRad="6350" stA="52000" endA="300" endPos="35000" dir="5400000" sy="-100000" algn="bl" rotWithShape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104236" tIns="52117" rIns="104236" bIns="52117" rtlCol="0" anchor="ctr"/>
          <a:lstStyle/>
          <a:p>
            <a:pPr algn="ctr"/>
            <a:r>
              <a:rPr lang="en-US" dirty="0" smtClean="0"/>
              <a:t>Control Group</a:t>
            </a:r>
            <a:endParaRPr lang="en-US" dirty="0"/>
          </a:p>
        </p:txBody>
      </p:sp>
      <p:sp>
        <p:nvSpPr>
          <p:cNvPr id="7" name="Rechteck 6"/>
          <p:cNvSpPr/>
          <p:nvPr/>
        </p:nvSpPr>
        <p:spPr>
          <a:xfrm>
            <a:off x="8517530" y="3860211"/>
            <a:ext cx="2004134" cy="1102923"/>
          </a:xfrm>
          <a:prstGeom prst="rect">
            <a:avLst/>
          </a:prstGeom>
          <a:effectLst>
            <a:glow rad="63500">
              <a:schemeClr val="accent4">
                <a:alpha val="45000"/>
                <a:satMod val="120000"/>
              </a:schemeClr>
            </a:glow>
            <a:reflection blurRad="6350" stA="52000" endA="300" endPos="35000" dir="5400000" sy="-100000" algn="bl" rotWithShape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104236" tIns="52117" rIns="104236" bIns="52117" rtlCol="0" anchor="ctr"/>
          <a:lstStyle/>
          <a:p>
            <a:pPr algn="ctr"/>
            <a:r>
              <a:rPr lang="en-US" dirty="0" smtClean="0"/>
              <a:t>Interventions Group</a:t>
            </a:r>
            <a:endParaRPr lang="en-US" dirty="0"/>
          </a:p>
        </p:txBody>
      </p:sp>
      <p:sp>
        <p:nvSpPr>
          <p:cNvPr id="8" name="Rechteck 7"/>
          <p:cNvSpPr/>
          <p:nvPr/>
        </p:nvSpPr>
        <p:spPr>
          <a:xfrm>
            <a:off x="6179375" y="3860211"/>
            <a:ext cx="2004134" cy="1102923"/>
          </a:xfrm>
          <a:prstGeom prst="rect">
            <a:avLst/>
          </a:prstGeom>
          <a:effectLst>
            <a:glow rad="63500">
              <a:schemeClr val="accent4">
                <a:alpha val="45000"/>
                <a:satMod val="120000"/>
              </a:schemeClr>
            </a:glow>
            <a:reflection blurRad="6350" stA="52000" endA="300" endPos="35000" dir="5400000" sy="-100000" algn="bl" rotWithShape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104236" tIns="52117" rIns="104236" bIns="52117" rtlCol="0" anchor="ctr"/>
          <a:lstStyle/>
          <a:p>
            <a:pPr algn="ctr"/>
            <a:r>
              <a:rPr lang="en-US" dirty="0" smtClean="0"/>
              <a:t>Tutor Control Group</a:t>
            </a:r>
            <a:endParaRPr lang="en-US" dirty="0"/>
          </a:p>
        </p:txBody>
      </p:sp>
      <p:cxnSp>
        <p:nvCxnSpPr>
          <p:cNvPr id="12" name="Gerade Verbindung mit Pfeil 11"/>
          <p:cNvCxnSpPr>
            <a:stCxn id="5" idx="2"/>
            <a:endCxn id="8" idx="0"/>
          </p:cNvCxnSpPr>
          <p:nvPr/>
        </p:nvCxnSpPr>
        <p:spPr>
          <a:xfrm rot="5400000">
            <a:off x="7831360" y="2422489"/>
            <a:ext cx="787802" cy="208763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>
            <a:stCxn id="5" idx="2"/>
            <a:endCxn id="7" idx="0"/>
          </p:cNvCxnSpPr>
          <p:nvPr/>
        </p:nvCxnSpPr>
        <p:spPr>
          <a:xfrm rot="16200000" flipH="1">
            <a:off x="9000438" y="3341050"/>
            <a:ext cx="787802" cy="25051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>
            <a:stCxn id="8" idx="2"/>
            <a:endCxn id="4" idx="0"/>
          </p:cNvCxnSpPr>
          <p:nvPr/>
        </p:nvCxnSpPr>
        <p:spPr>
          <a:xfrm rot="5400000">
            <a:off x="5811078" y="4538127"/>
            <a:ext cx="945363" cy="179537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>
            <a:stCxn id="7" idx="2"/>
            <a:endCxn id="4" idx="0"/>
          </p:cNvCxnSpPr>
          <p:nvPr/>
        </p:nvCxnSpPr>
        <p:spPr>
          <a:xfrm rot="5400000">
            <a:off x="6980156" y="3369049"/>
            <a:ext cx="945363" cy="413352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hteck 25"/>
          <p:cNvSpPr/>
          <p:nvPr/>
        </p:nvSpPr>
        <p:spPr>
          <a:xfrm>
            <a:off x="417490" y="1575584"/>
            <a:ext cx="2004134" cy="1102923"/>
          </a:xfrm>
          <a:prstGeom prst="rect">
            <a:avLst/>
          </a:prstGeom>
          <a:effectLst>
            <a:glow rad="63500">
              <a:schemeClr val="accent6">
                <a:alpha val="45000"/>
                <a:satMod val="120000"/>
              </a:schemeClr>
            </a:glow>
            <a:reflection blurRad="6350" stA="52000" endA="300" endPos="35000" dir="5400000" sy="-100000" algn="bl" rotWithShape="0"/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104236" tIns="52117" rIns="104236" bIns="52117" rtlCol="0" anchor="ctr"/>
          <a:lstStyle/>
          <a:p>
            <a:pPr algn="ctr"/>
            <a:r>
              <a:rPr lang="en-US" dirty="0" smtClean="0"/>
              <a:t>SAT</a:t>
            </a:r>
            <a:endParaRPr lang="en-US" dirty="0"/>
          </a:p>
        </p:txBody>
      </p:sp>
      <p:sp>
        <p:nvSpPr>
          <p:cNvPr id="27" name="Rechteck 26"/>
          <p:cNvSpPr/>
          <p:nvPr/>
        </p:nvSpPr>
        <p:spPr>
          <a:xfrm>
            <a:off x="2588635" y="1575584"/>
            <a:ext cx="2004134" cy="1102923"/>
          </a:xfrm>
          <a:prstGeom prst="rect">
            <a:avLst/>
          </a:prstGeom>
          <a:effectLst>
            <a:glow rad="63500">
              <a:schemeClr val="accent6">
                <a:alpha val="45000"/>
                <a:satMod val="120000"/>
              </a:schemeClr>
            </a:glow>
            <a:reflection blurRad="6350" stA="52000" endA="300" endPos="35000" dir="5400000" sy="-100000" algn="bl" rotWithShape="0"/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104236" tIns="52117" rIns="104236" bIns="52117" rtlCol="0" anchor="ctr"/>
          <a:lstStyle/>
          <a:p>
            <a:pPr algn="ctr"/>
            <a:r>
              <a:rPr lang="en-US" dirty="0" smtClean="0"/>
              <a:t>MCAS</a:t>
            </a:r>
            <a:endParaRPr lang="en-US" dirty="0"/>
          </a:p>
        </p:txBody>
      </p:sp>
      <p:sp>
        <p:nvSpPr>
          <p:cNvPr id="28" name="Rechteck 27"/>
          <p:cNvSpPr/>
          <p:nvPr/>
        </p:nvSpPr>
        <p:spPr>
          <a:xfrm>
            <a:off x="1503063" y="4017767"/>
            <a:ext cx="2004134" cy="1102923"/>
          </a:xfrm>
          <a:prstGeom prst="rect">
            <a:avLst/>
          </a:prstGeom>
          <a:effectLst>
            <a:glow rad="63500">
              <a:schemeClr val="accent6">
                <a:alpha val="45000"/>
                <a:satMod val="120000"/>
              </a:schemeClr>
            </a:glow>
            <a:reflection blurRad="6350" stA="52000" endA="300" endPos="35000" dir="5400000" sy="-100000" algn="bl" rotWithShape="0"/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104236" tIns="52117" rIns="104236" bIns="52117" rtlCol="0" anchor="ctr"/>
          <a:lstStyle/>
          <a:p>
            <a:pPr algn="ctr"/>
            <a:r>
              <a:rPr lang="en-US" dirty="0" smtClean="0"/>
              <a:t>2 mathematics tests of 43 items</a:t>
            </a:r>
            <a:endParaRPr lang="en-US" dirty="0"/>
          </a:p>
        </p:txBody>
      </p:sp>
      <p:cxnSp>
        <p:nvCxnSpPr>
          <p:cNvPr id="45" name="Gerade Verbindung mit Pfeil 44"/>
          <p:cNvCxnSpPr>
            <a:stCxn id="26" idx="2"/>
            <a:endCxn id="28" idx="0"/>
          </p:cNvCxnSpPr>
          <p:nvPr/>
        </p:nvCxnSpPr>
        <p:spPr>
          <a:xfrm rot="16200000" flipH="1">
            <a:off x="1292711" y="2805349"/>
            <a:ext cx="1339264" cy="10855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>
            <a:stCxn id="27" idx="2"/>
            <a:endCxn id="28" idx="0"/>
          </p:cNvCxnSpPr>
          <p:nvPr/>
        </p:nvCxnSpPr>
        <p:spPr>
          <a:xfrm rot="5400000">
            <a:off x="2378284" y="2805349"/>
            <a:ext cx="1339264" cy="10855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9" name="Form 48"/>
          <p:cNvCxnSpPr>
            <a:stCxn id="28" idx="2"/>
            <a:endCxn id="4" idx="1"/>
          </p:cNvCxnSpPr>
          <p:nvPr/>
        </p:nvCxnSpPr>
        <p:spPr>
          <a:xfrm rot="16200000" flipH="1">
            <a:off x="2650863" y="4974961"/>
            <a:ext cx="1378654" cy="1670111"/>
          </a:xfrm>
          <a:prstGeom prst="bentConnector2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/>
        </p:nvSpPr>
        <p:spPr>
          <a:xfrm>
            <a:off x="3841219" y="5750932"/>
            <a:ext cx="3089706" cy="14180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36" tIns="52117" rIns="104236" bIns="52117" rtlCol="0" anchor="ctr"/>
          <a:lstStyle/>
          <a:p>
            <a:pPr algn="ctr"/>
            <a:endParaRPr lang="en-US" dirty="0"/>
          </a:p>
        </p:txBody>
      </p:sp>
      <p:cxnSp>
        <p:nvCxnSpPr>
          <p:cNvPr id="24" name="Gewinkelte Verbindung 23"/>
          <p:cNvCxnSpPr>
            <a:stCxn id="27" idx="0"/>
          </p:cNvCxnSpPr>
          <p:nvPr/>
        </p:nvCxnSpPr>
        <p:spPr>
          <a:xfrm rot="16200000" flipH="1">
            <a:off x="4078337" y="1087947"/>
            <a:ext cx="945363" cy="1920628"/>
          </a:xfrm>
          <a:prstGeom prst="bentConnector4">
            <a:avLst>
              <a:gd name="adj1" fmla="val -26666"/>
              <a:gd name="adj2" fmla="val 76087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ußzeilenplatzhalt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Jan Hendrik Dithmar - Seminar: Educational Data Mining WS 07/08</a:t>
            </a:r>
            <a:endParaRPr lang="de-DE" dirty="0"/>
          </a:p>
        </p:txBody>
      </p:sp>
      <p:sp>
        <p:nvSpPr>
          <p:cNvPr id="21" name="Abgerundete rechteckige Legende 20"/>
          <p:cNvSpPr/>
          <p:nvPr/>
        </p:nvSpPr>
        <p:spPr>
          <a:xfrm>
            <a:off x="7765980" y="5672154"/>
            <a:ext cx="2755684" cy="945363"/>
          </a:xfrm>
          <a:prstGeom prst="wedgeRoundRectCallout">
            <a:avLst>
              <a:gd name="adj1" fmla="val 16302"/>
              <a:gd name="adj2" fmla="val -129499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4236" tIns="52117" rIns="104236" bIns="52117" rtlCol="0" anchor="ctr"/>
          <a:lstStyle/>
          <a:p>
            <a:r>
              <a:rPr lang="en-US" dirty="0" smtClean="0"/>
              <a:t>Interventions: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Performance Graph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Tip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26" grpId="0" animBg="1"/>
      <p:bldP spid="27" grpId="0" animBg="1"/>
      <p:bldP spid="25" grpId="0" animBg="1"/>
      <p:bldP spid="2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(2)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ym typeface="Wingdings"/>
              </a:rPr>
              <a:t>Provide individual hints</a:t>
            </a:r>
          </a:p>
          <a:p>
            <a:pPr lvl="1"/>
            <a:r>
              <a:rPr lang="en-US" dirty="0" smtClean="0">
                <a:sym typeface="Wingdings"/>
              </a:rPr>
              <a:t>User’s profile as basis</a:t>
            </a:r>
            <a:br>
              <a:rPr lang="en-US" dirty="0" smtClean="0">
                <a:sym typeface="Wingdings"/>
              </a:rPr>
            </a:br>
            <a:endParaRPr lang="en-US" dirty="0" smtClean="0"/>
          </a:p>
          <a:p>
            <a:r>
              <a:rPr lang="en-US" dirty="0" smtClean="0"/>
              <a:t>New meta-cognitive feedback</a:t>
            </a:r>
          </a:p>
          <a:p>
            <a:pPr lvl="1"/>
            <a:r>
              <a:rPr lang="en-US" dirty="0" smtClean="0"/>
              <a:t>Feedback on planning how to solve a specific kind of problem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Jan Hendrik Dithmar - Seminar: Educational Data Mining WS 07/08</a:t>
            </a:r>
            <a:endParaRPr lang="de-D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534432" y="3229964"/>
            <a:ext cx="9619774" cy="787802"/>
          </a:xfrm>
        </p:spPr>
        <p:txBody>
          <a:bodyPr/>
          <a:lstStyle/>
          <a:p>
            <a:pPr algn="ctr"/>
            <a:r>
              <a:rPr lang="en-US" sz="6200" dirty="0" smtClean="0"/>
              <a:t>Thank you!</a:t>
            </a:r>
            <a:endParaRPr lang="en-US" sz="6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534432" y="3229964"/>
            <a:ext cx="9619774" cy="787802"/>
          </a:xfrm>
        </p:spPr>
        <p:txBody>
          <a:bodyPr/>
          <a:lstStyle/>
          <a:p>
            <a:pPr algn="ctr"/>
            <a:r>
              <a:rPr lang="en-US" sz="6200" dirty="0" smtClean="0"/>
              <a:t>QUESTIONS?</a:t>
            </a:r>
            <a:endParaRPr lang="en-US" sz="62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4432" y="1966870"/>
            <a:ext cx="9619774" cy="5595980"/>
          </a:xfrm>
        </p:spPr>
        <p:txBody>
          <a:bodyPr>
            <a:normAutofit/>
          </a:bodyPr>
          <a:lstStyle/>
          <a:p>
            <a:pPr marL="664503" indent="-586324">
              <a:buFont typeface="+mj-lt"/>
              <a:buAutoNum type="arabicPeriod"/>
            </a:pPr>
            <a:r>
              <a:rPr lang="en-US" sz="2700" b="1" dirty="0" smtClean="0"/>
              <a:t>I. Arroyo et al.</a:t>
            </a:r>
            <a:r>
              <a:rPr lang="en-US" sz="2700" dirty="0" smtClean="0"/>
              <a:t> “Repairing Disengagement With Non-Invasive Interventions”</a:t>
            </a:r>
            <a:br>
              <a:rPr lang="en-US" sz="2700" dirty="0" smtClean="0"/>
            </a:b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http://ccbit.cs.umass.edu/people/ivon/AIED2007.PDF</a:t>
            </a:r>
            <a:br>
              <a:rPr lang="en-US" sz="18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100" i="1" dirty="0" smtClean="0">
                <a:cs typeface="Courier New" pitchFamily="49" charset="0"/>
              </a:rPr>
              <a:t>(Original paper on which the talk is based on)</a:t>
            </a:r>
            <a:endParaRPr lang="en-US" sz="1800" i="1" dirty="0" smtClean="0">
              <a:cs typeface="Courier New" pitchFamily="49" charset="0"/>
            </a:endParaRPr>
          </a:p>
          <a:p>
            <a:pPr marL="664503" indent="-586324">
              <a:buFont typeface="+mj-lt"/>
              <a:buAutoNum type="arabicPeriod"/>
            </a:pPr>
            <a:r>
              <a:rPr lang="en-US" sz="2700" b="1" dirty="0" smtClean="0"/>
              <a:t>I. Arroyo et al.</a:t>
            </a:r>
            <a:r>
              <a:rPr lang="en-US" sz="2700" dirty="0" smtClean="0"/>
              <a:t> “Wayang Outpost: Intelligent Tutoring for High Stakes Achievement Tests”</a:t>
            </a:r>
            <a:br>
              <a:rPr lang="en-US" sz="2700" dirty="0" smtClean="0"/>
            </a:b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http://wayang.cs.umass.edu/wayang/Wayang-Final.pdf</a:t>
            </a:r>
            <a:br>
              <a:rPr lang="en-US" sz="18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100" i="1" dirty="0" smtClean="0">
                <a:cs typeface="Courier New" pitchFamily="49" charset="0"/>
              </a:rPr>
              <a:t>(Paper on the Tutoring System Wayang Outpost)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 marL="664503" indent="-586324">
              <a:buFont typeface="+mj-lt"/>
              <a:buAutoNum type="arabicPeriod"/>
            </a:pPr>
            <a:r>
              <a:rPr lang="en-US" sz="2700" b="1" dirty="0" smtClean="0"/>
              <a:t>B. M. McLaren et al.</a:t>
            </a:r>
            <a:r>
              <a:rPr lang="en-US" sz="2700" dirty="0" smtClean="0"/>
              <a:t> “The Help Tutor: Does Metacognitive Feedback Improve Students’ Help-Seeking Actions, Skills and Learning?”</a:t>
            </a:r>
            <a:br>
              <a:rPr lang="en-US" sz="2700" dirty="0" smtClean="0"/>
            </a:b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http://www.pitt.edu/~bmclaren/HelpTutor-ITS2006.pdf</a:t>
            </a:r>
            <a:br>
              <a:rPr lang="en-US" sz="18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100" i="1" dirty="0" smtClean="0">
                <a:cs typeface="Courier New" pitchFamily="49" charset="0"/>
              </a:rPr>
              <a:t>(Metacognitive feedback in an ITS to regulate help-seeking behavior)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Jan Hendrik Dithmar - Seminar: Educational Data Mining WS 07/08</a:t>
            </a:r>
            <a:endParaRPr lang="de-DE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4432" y="1966870"/>
            <a:ext cx="9820221" cy="5041900"/>
          </a:xfrm>
        </p:spPr>
        <p:txBody>
          <a:bodyPr>
            <a:normAutofit/>
          </a:bodyPr>
          <a:lstStyle/>
          <a:p>
            <a:pPr marL="664503" indent="-586324">
              <a:buFont typeface="+mj-lt"/>
              <a:buAutoNum type="arabicPeriod" startAt="4"/>
            </a:pPr>
            <a:r>
              <a:rPr lang="en-US" sz="2700" b="1" dirty="0" smtClean="0">
                <a:cs typeface="Courier New" pitchFamily="49" charset="0"/>
              </a:rPr>
              <a:t>R. Baker et al.</a:t>
            </a:r>
            <a:r>
              <a:rPr lang="en-US" sz="2700" dirty="0" smtClean="0">
                <a:cs typeface="Courier New" pitchFamily="49" charset="0"/>
              </a:rPr>
              <a:t> “</a:t>
            </a:r>
            <a:r>
              <a:rPr lang="en-US" sz="2700" dirty="0" smtClean="0"/>
              <a:t>Adapting to When Students Game an Intelligent Tutoring System”</a:t>
            </a:r>
            <a:r>
              <a:rPr lang="en-US" sz="2700" dirty="0" smtClean="0">
                <a:cs typeface="Courier New" pitchFamily="49" charset="0"/>
              </a:rPr>
              <a:t/>
            </a:r>
            <a:br>
              <a:rPr lang="en-US" sz="2700" dirty="0" smtClean="0">
                <a:cs typeface="Courier New" pitchFamily="49" charset="0"/>
              </a:rPr>
            </a:b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http://joazeirodebaker.net/ryan/Baker175.pdf</a:t>
            </a:r>
            <a:br>
              <a:rPr lang="en-US" sz="18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100" i="1" dirty="0" smtClean="0">
                <a:cs typeface="Courier New" pitchFamily="49" charset="0"/>
              </a:rPr>
              <a:t>(Impact of gaming on students)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 marL="664503" indent="-586324">
              <a:buFont typeface="+mj-lt"/>
              <a:buAutoNum type="arabicPeriod" startAt="4"/>
            </a:pPr>
            <a:r>
              <a:rPr lang="en-US" sz="2700" b="1" dirty="0" smtClean="0"/>
              <a:t>R. Baker et al.</a:t>
            </a:r>
            <a:r>
              <a:rPr lang="en-US" sz="2700" dirty="0" smtClean="0"/>
              <a:t> “Detecting Student Misuse of Intelligent Tutoring Systems”</a:t>
            </a:r>
            <a:br>
              <a:rPr lang="en-US" sz="2700" dirty="0" smtClean="0"/>
            </a:b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http://joazeirodebaker.net/ryan/BCK2004MLFinal.pdf</a:t>
            </a:r>
            <a:br>
              <a:rPr lang="en-US" sz="18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100" i="1" dirty="0" smtClean="0">
                <a:cs typeface="Courier New" pitchFamily="49" charset="0"/>
              </a:rPr>
              <a:t>(Ideas on how to detect gaming)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 marL="664503" indent="-586324">
              <a:buFont typeface="+mj-lt"/>
              <a:buAutoNum type="arabicPeriod" startAt="4"/>
            </a:pPr>
            <a:r>
              <a:rPr lang="en-US" sz="2700" b="1" dirty="0" smtClean="0"/>
              <a:t>J. Johns et al.</a:t>
            </a:r>
            <a:r>
              <a:rPr lang="en-US" sz="2700" dirty="0" smtClean="0"/>
              <a:t> “A Dynamic Mixture Model to Detect Student Motivation and Proficiency”</a:t>
            </a:r>
            <a:br>
              <a:rPr lang="en-US" sz="2700" dirty="0" smtClean="0"/>
            </a:b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http://</a:t>
            </a:r>
            <a:r>
              <a:rPr lang="de-DE" sz="1800" dirty="0" smtClean="0">
                <a:latin typeface="Courier New" pitchFamily="49" charset="0"/>
                <a:cs typeface="Courier New" pitchFamily="49" charset="0"/>
              </a:rPr>
              <a:t>www.cs.umass.edu/~johns/pubs/aaai06dmmirt.pdf</a:t>
            </a:r>
            <a:br>
              <a:rPr lang="de-DE" sz="1800" dirty="0" smtClean="0">
                <a:latin typeface="Courier New" pitchFamily="49" charset="0"/>
                <a:cs typeface="Courier New" pitchFamily="49" charset="0"/>
              </a:rPr>
            </a:br>
            <a:r>
              <a:rPr lang="de-DE" sz="2100" i="1" dirty="0" smtClean="0">
                <a:cs typeface="Courier New" pitchFamily="49" charset="0"/>
              </a:rPr>
              <a:t>(Item Response Theory, DMM-IRT)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Jan Hendrik Dithmar - Seminar: Educational Data Mining WS 07/08</a:t>
            </a:r>
            <a:endParaRPr lang="de-D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experiment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4175241" y="5908491"/>
            <a:ext cx="2421661" cy="1181704"/>
          </a:xfrm>
          <a:prstGeom prst="rect">
            <a:avLst/>
          </a:prstGeom>
          <a:effectLst>
            <a:glow rad="101500">
              <a:schemeClr val="dk1">
                <a:alpha val="42000"/>
                <a:satMod val="120000"/>
              </a:schemeClr>
            </a:glow>
            <a:reflection blurRad="6350" stA="52000" endA="300" endPos="35000" dir="5400000" sy="-100000" algn="bl" rotWithShape="0"/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104236" tIns="52117" rIns="104236" bIns="52117" rtlCol="0" anchor="ctr"/>
          <a:lstStyle/>
          <a:p>
            <a:pPr algn="ctr"/>
            <a:r>
              <a:rPr lang="en-US" dirty="0" smtClean="0"/>
              <a:t>Tutoring System “Wayang Outpost”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8267014" y="1969483"/>
            <a:ext cx="2004134" cy="1102923"/>
          </a:xfrm>
          <a:prstGeom prst="rect">
            <a:avLst/>
          </a:prstGeom>
          <a:effectLst>
            <a:glow rad="63500">
              <a:schemeClr val="accent4">
                <a:alpha val="45000"/>
                <a:satMod val="120000"/>
              </a:schemeClr>
            </a:glow>
            <a:reflection blurRad="6350" stA="52000" endA="300" endPos="35000" dir="5400000" sy="-100000" algn="bl" rotWithShape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104236" tIns="52117" rIns="104236" bIns="52117" rtlCol="0" anchor="ctr"/>
          <a:lstStyle/>
          <a:p>
            <a:pPr algn="ctr"/>
            <a:r>
              <a:rPr lang="en-US" dirty="0" smtClean="0"/>
              <a:t>88 students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5511330" y="1969483"/>
            <a:ext cx="2004134" cy="1102923"/>
          </a:xfrm>
          <a:prstGeom prst="rect">
            <a:avLst/>
          </a:prstGeom>
          <a:effectLst>
            <a:glow rad="63500">
              <a:schemeClr val="accent4">
                <a:alpha val="45000"/>
                <a:satMod val="120000"/>
              </a:schemeClr>
            </a:glow>
            <a:reflection blurRad="6350" stA="52000" endA="300" endPos="35000" dir="5400000" sy="-100000" algn="bl" rotWithShape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104236" tIns="52117" rIns="104236" bIns="52117" rtlCol="0" anchor="ctr"/>
          <a:lstStyle/>
          <a:p>
            <a:pPr algn="ctr"/>
            <a:r>
              <a:rPr lang="en-US" dirty="0" smtClean="0"/>
              <a:t>Control Group</a:t>
            </a:r>
            <a:endParaRPr lang="en-US" dirty="0"/>
          </a:p>
        </p:txBody>
      </p:sp>
      <p:sp>
        <p:nvSpPr>
          <p:cNvPr id="7" name="Rechteck 6"/>
          <p:cNvSpPr/>
          <p:nvPr/>
        </p:nvSpPr>
        <p:spPr>
          <a:xfrm>
            <a:off x="8517530" y="3860211"/>
            <a:ext cx="2004134" cy="1102923"/>
          </a:xfrm>
          <a:prstGeom prst="rect">
            <a:avLst/>
          </a:prstGeom>
          <a:effectLst>
            <a:glow rad="63500">
              <a:schemeClr val="accent4">
                <a:alpha val="45000"/>
                <a:satMod val="120000"/>
              </a:schemeClr>
            </a:glow>
            <a:reflection blurRad="6350" stA="52000" endA="300" endPos="35000" dir="5400000" sy="-100000" algn="bl" rotWithShape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104236" tIns="52117" rIns="104236" bIns="52117" rtlCol="0" anchor="ctr"/>
          <a:lstStyle/>
          <a:p>
            <a:pPr algn="ctr"/>
            <a:r>
              <a:rPr lang="en-US" dirty="0" smtClean="0"/>
              <a:t>Interventions Group</a:t>
            </a:r>
            <a:endParaRPr lang="en-US" dirty="0"/>
          </a:p>
        </p:txBody>
      </p:sp>
      <p:sp>
        <p:nvSpPr>
          <p:cNvPr id="8" name="Rechteck 7"/>
          <p:cNvSpPr/>
          <p:nvPr/>
        </p:nvSpPr>
        <p:spPr>
          <a:xfrm>
            <a:off x="6179375" y="3860211"/>
            <a:ext cx="2004134" cy="1102923"/>
          </a:xfrm>
          <a:prstGeom prst="rect">
            <a:avLst/>
          </a:prstGeom>
          <a:effectLst>
            <a:glow rad="63500">
              <a:schemeClr val="accent4">
                <a:alpha val="45000"/>
                <a:satMod val="120000"/>
              </a:schemeClr>
            </a:glow>
            <a:reflection blurRad="6350" stA="52000" endA="300" endPos="35000" dir="5400000" sy="-100000" algn="bl" rotWithShape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104236" tIns="52117" rIns="104236" bIns="52117" rtlCol="0" anchor="ctr"/>
          <a:lstStyle/>
          <a:p>
            <a:pPr algn="ctr"/>
            <a:r>
              <a:rPr lang="en-US" dirty="0" smtClean="0"/>
              <a:t>Tutor Control Group</a:t>
            </a:r>
            <a:endParaRPr lang="en-US" dirty="0"/>
          </a:p>
        </p:txBody>
      </p:sp>
      <p:cxnSp>
        <p:nvCxnSpPr>
          <p:cNvPr id="12" name="Gerade Verbindung mit Pfeil 11"/>
          <p:cNvCxnSpPr>
            <a:stCxn id="5" idx="2"/>
            <a:endCxn id="8" idx="0"/>
          </p:cNvCxnSpPr>
          <p:nvPr/>
        </p:nvCxnSpPr>
        <p:spPr>
          <a:xfrm rot="5400000">
            <a:off x="7831360" y="2422489"/>
            <a:ext cx="787802" cy="208763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>
            <a:stCxn id="5" idx="2"/>
            <a:endCxn id="7" idx="0"/>
          </p:cNvCxnSpPr>
          <p:nvPr/>
        </p:nvCxnSpPr>
        <p:spPr>
          <a:xfrm rot="16200000" flipH="1">
            <a:off x="9000438" y="3341050"/>
            <a:ext cx="787802" cy="25051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>
            <a:stCxn id="8" idx="2"/>
          </p:cNvCxnSpPr>
          <p:nvPr/>
        </p:nvCxnSpPr>
        <p:spPr>
          <a:xfrm rot="5400000">
            <a:off x="5811078" y="4538127"/>
            <a:ext cx="945363" cy="179537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>
            <a:stCxn id="7" idx="2"/>
          </p:cNvCxnSpPr>
          <p:nvPr/>
        </p:nvCxnSpPr>
        <p:spPr>
          <a:xfrm rot="5400000">
            <a:off x="6980156" y="3369049"/>
            <a:ext cx="945363" cy="413352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hteck 25"/>
          <p:cNvSpPr/>
          <p:nvPr/>
        </p:nvSpPr>
        <p:spPr>
          <a:xfrm>
            <a:off x="417490" y="1575584"/>
            <a:ext cx="2004134" cy="1102923"/>
          </a:xfrm>
          <a:prstGeom prst="rect">
            <a:avLst/>
          </a:prstGeom>
          <a:effectLst>
            <a:glow rad="63500">
              <a:schemeClr val="accent6">
                <a:alpha val="45000"/>
                <a:satMod val="120000"/>
              </a:schemeClr>
            </a:glow>
            <a:reflection blurRad="6350" stA="52000" endA="300" endPos="35000" dir="5400000" sy="-100000" algn="bl" rotWithShape="0"/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104236" tIns="52117" rIns="104236" bIns="52117" rtlCol="0" anchor="ctr"/>
          <a:lstStyle/>
          <a:p>
            <a:pPr algn="ctr"/>
            <a:r>
              <a:rPr lang="en-US" dirty="0" smtClean="0"/>
              <a:t>SAT</a:t>
            </a:r>
            <a:endParaRPr lang="en-US" dirty="0"/>
          </a:p>
        </p:txBody>
      </p:sp>
      <p:sp>
        <p:nvSpPr>
          <p:cNvPr id="27" name="Rechteck 26"/>
          <p:cNvSpPr/>
          <p:nvPr/>
        </p:nvSpPr>
        <p:spPr>
          <a:xfrm>
            <a:off x="2588635" y="1575584"/>
            <a:ext cx="2004134" cy="1102923"/>
          </a:xfrm>
          <a:prstGeom prst="rect">
            <a:avLst/>
          </a:prstGeom>
          <a:effectLst>
            <a:glow rad="63500">
              <a:schemeClr val="accent6">
                <a:alpha val="45000"/>
                <a:satMod val="120000"/>
              </a:schemeClr>
            </a:glow>
            <a:reflection blurRad="6350" stA="52000" endA="300" endPos="35000" dir="5400000" sy="-100000" algn="bl" rotWithShape="0"/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104236" tIns="52117" rIns="104236" bIns="52117" rtlCol="0" anchor="ctr"/>
          <a:lstStyle/>
          <a:p>
            <a:pPr algn="ctr"/>
            <a:r>
              <a:rPr lang="en-US" dirty="0" smtClean="0"/>
              <a:t>MCAS</a:t>
            </a:r>
            <a:endParaRPr lang="en-US" dirty="0"/>
          </a:p>
        </p:txBody>
      </p:sp>
      <p:sp>
        <p:nvSpPr>
          <p:cNvPr id="28" name="Rechteck 27"/>
          <p:cNvSpPr/>
          <p:nvPr/>
        </p:nvSpPr>
        <p:spPr>
          <a:xfrm>
            <a:off x="1503063" y="4017767"/>
            <a:ext cx="2004134" cy="1102923"/>
          </a:xfrm>
          <a:prstGeom prst="rect">
            <a:avLst/>
          </a:prstGeom>
          <a:effectLst>
            <a:glow rad="63500">
              <a:schemeClr val="accent6">
                <a:alpha val="45000"/>
                <a:satMod val="120000"/>
              </a:schemeClr>
            </a:glow>
            <a:reflection blurRad="6350" stA="52000" endA="300" endPos="35000" dir="5400000" sy="-100000" algn="bl" rotWithShape="0"/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104236" tIns="52117" rIns="104236" bIns="52117" rtlCol="0" anchor="ctr"/>
          <a:lstStyle/>
          <a:p>
            <a:pPr algn="ctr"/>
            <a:r>
              <a:rPr lang="en-US" dirty="0" smtClean="0"/>
              <a:t>2 mathematics tests of 43 items</a:t>
            </a:r>
            <a:endParaRPr lang="en-US" dirty="0"/>
          </a:p>
        </p:txBody>
      </p:sp>
      <p:cxnSp>
        <p:nvCxnSpPr>
          <p:cNvPr id="45" name="Gerade Verbindung mit Pfeil 44"/>
          <p:cNvCxnSpPr>
            <a:stCxn id="26" idx="2"/>
            <a:endCxn id="28" idx="0"/>
          </p:cNvCxnSpPr>
          <p:nvPr/>
        </p:nvCxnSpPr>
        <p:spPr>
          <a:xfrm rot="16200000" flipH="1">
            <a:off x="1292711" y="2805349"/>
            <a:ext cx="1339264" cy="10855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>
            <a:stCxn id="27" idx="2"/>
            <a:endCxn id="28" idx="0"/>
          </p:cNvCxnSpPr>
          <p:nvPr/>
        </p:nvCxnSpPr>
        <p:spPr>
          <a:xfrm rot="5400000">
            <a:off x="2378284" y="2805349"/>
            <a:ext cx="1339264" cy="10855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9" name="Form 48"/>
          <p:cNvCxnSpPr>
            <a:stCxn id="28" idx="2"/>
          </p:cNvCxnSpPr>
          <p:nvPr/>
        </p:nvCxnSpPr>
        <p:spPr>
          <a:xfrm rot="16200000" flipH="1">
            <a:off x="2650863" y="4974961"/>
            <a:ext cx="1378654" cy="1670111"/>
          </a:xfrm>
          <a:prstGeom prst="bentConnector2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winkelte Verbindung 37"/>
          <p:cNvCxnSpPr>
            <a:stCxn id="27" idx="0"/>
            <a:endCxn id="6" idx="1"/>
          </p:cNvCxnSpPr>
          <p:nvPr/>
        </p:nvCxnSpPr>
        <p:spPr>
          <a:xfrm rot="16200000" flipH="1">
            <a:off x="4078337" y="1087947"/>
            <a:ext cx="945363" cy="1920628"/>
          </a:xfrm>
          <a:prstGeom prst="bentConnector4">
            <a:avLst>
              <a:gd name="adj1" fmla="val -26666"/>
              <a:gd name="adj2" fmla="val 76087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ußzeilenplatzhalt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Jan Hendrik Dithmar - Seminar: Educational Data Mining WS 07/08</a:t>
            </a:r>
            <a:endParaRPr lang="de-DE" dirty="0"/>
          </a:p>
        </p:txBody>
      </p:sp>
      <p:sp>
        <p:nvSpPr>
          <p:cNvPr id="22" name="Abgerundete rechteckige Legende 21"/>
          <p:cNvSpPr/>
          <p:nvPr/>
        </p:nvSpPr>
        <p:spPr>
          <a:xfrm>
            <a:off x="7765980" y="5672154"/>
            <a:ext cx="2755684" cy="945363"/>
          </a:xfrm>
          <a:prstGeom prst="wedgeRoundRectCallout">
            <a:avLst>
              <a:gd name="adj1" fmla="val 16302"/>
              <a:gd name="adj2" fmla="val -129499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4236" tIns="52117" rIns="104236" bIns="52117" rtlCol="0" anchor="ctr"/>
          <a:lstStyle/>
          <a:p>
            <a:r>
              <a:rPr lang="en-US" dirty="0" smtClean="0"/>
              <a:t>Interventions: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Performance Graph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Tip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Wayang Outpost Architecture</a:t>
            </a:r>
            <a:endParaRPr lang="en-US" dirty="0"/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r="28773"/>
          <a:stretch>
            <a:fillRect/>
          </a:stretch>
        </p:blipFill>
        <p:spPr bwMode="auto">
          <a:xfrm>
            <a:off x="1599088" y="1811919"/>
            <a:ext cx="7375180" cy="487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feld 3"/>
          <p:cNvSpPr txBox="1"/>
          <p:nvPr/>
        </p:nvSpPr>
        <p:spPr>
          <a:xfrm>
            <a:off x="250479" y="6538738"/>
            <a:ext cx="10271185" cy="751583"/>
          </a:xfrm>
          <a:prstGeom prst="rect">
            <a:avLst/>
          </a:prstGeom>
          <a:noFill/>
        </p:spPr>
        <p:txBody>
          <a:bodyPr wrap="square" lIns="104236" tIns="52117" rIns="104236" bIns="52117" rtlCol="0">
            <a:spAutoFit/>
          </a:bodyPr>
          <a:lstStyle/>
          <a:p>
            <a:r>
              <a:rPr lang="en-US" dirty="0" smtClean="0"/>
              <a:t>Source:</a:t>
            </a:r>
            <a:br>
              <a:rPr lang="en-US" dirty="0" smtClean="0"/>
            </a:br>
            <a:r>
              <a:rPr lang="en-US" dirty="0" smtClean="0"/>
              <a:t>I. Arroyo et al. “Wayang Outpost: Intelligent Tutoring for High Stakes Achievement Tests”</a:t>
            </a:r>
            <a:endParaRPr lang="en-US" dirty="0"/>
          </a:p>
        </p:txBody>
      </p:sp>
      <p:cxnSp>
        <p:nvCxnSpPr>
          <p:cNvPr id="6" name="Gerade Verbindung 5"/>
          <p:cNvCxnSpPr/>
          <p:nvPr/>
        </p:nvCxnSpPr>
        <p:spPr>
          <a:xfrm rot="16800000" flipH="1">
            <a:off x="7509364" y="2934513"/>
            <a:ext cx="630242" cy="1262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 rot="16200000" flipH="1">
            <a:off x="7522511" y="5435810"/>
            <a:ext cx="787803" cy="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 rot="16200000" flipH="1">
            <a:off x="8368344" y="5435810"/>
            <a:ext cx="787803" cy="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Jan Hendrik Dithmar - Seminar: Educational Data Mining WS 07/08</a:t>
            </a:r>
            <a:endParaRPr lang="de-DE" dirty="0"/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Wayang Outpost Interface</a:t>
            </a:r>
            <a:endParaRPr lang="en-US" dirty="0"/>
          </a:p>
        </p:txBody>
      </p:sp>
      <p:pic>
        <p:nvPicPr>
          <p:cNvPr id="604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r="954"/>
          <a:stretch>
            <a:fillRect/>
          </a:stretch>
        </p:blipFill>
        <p:spPr bwMode="auto">
          <a:xfrm>
            <a:off x="417490" y="1404381"/>
            <a:ext cx="4366982" cy="302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1515" y="4569227"/>
            <a:ext cx="3384705" cy="2613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5"/>
          <a:srcRect t="1083"/>
          <a:stretch>
            <a:fillRect/>
          </a:stretch>
        </p:blipFill>
        <p:spPr bwMode="auto">
          <a:xfrm>
            <a:off x="5260813" y="1444086"/>
            <a:ext cx="5099371" cy="362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feld 6"/>
          <p:cNvSpPr txBox="1"/>
          <p:nvPr/>
        </p:nvSpPr>
        <p:spPr>
          <a:xfrm>
            <a:off x="5344319" y="6144835"/>
            <a:ext cx="5177345" cy="1074748"/>
          </a:xfrm>
          <a:prstGeom prst="rect">
            <a:avLst/>
          </a:prstGeom>
          <a:noFill/>
        </p:spPr>
        <p:txBody>
          <a:bodyPr wrap="square" lIns="104236" tIns="52117" rIns="104236" bIns="52117" rtlCol="0">
            <a:spAutoFit/>
          </a:bodyPr>
          <a:lstStyle/>
          <a:p>
            <a:r>
              <a:rPr lang="en-US" dirty="0" smtClean="0"/>
              <a:t>Source:</a:t>
            </a:r>
            <a:br>
              <a:rPr lang="en-US" dirty="0" smtClean="0"/>
            </a:br>
            <a:r>
              <a:rPr lang="en-US" dirty="0" smtClean="0"/>
              <a:t>I. Arroyo et al. “Wayang Outpost: Intelligent Tutoring for High Stakes Achievement Tests”</a:t>
            </a:r>
            <a:endParaRPr lang="en-US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Jan Hendrik Dithmar - Seminar: Educational Data Mining WS 07/08</a:t>
            </a:r>
            <a:endParaRPr lang="de-D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acquisition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4432" y="1966875"/>
            <a:ext cx="9619774" cy="535966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Students after logon pseudo-randomly assigned to</a:t>
            </a:r>
          </a:p>
          <a:p>
            <a:r>
              <a:rPr lang="en-US" dirty="0" smtClean="0"/>
              <a:t>Tutor Control Group</a:t>
            </a:r>
          </a:p>
          <a:p>
            <a:pPr lvl="1"/>
            <a:r>
              <a:rPr lang="en-US" dirty="0" smtClean="0"/>
              <a:t>Traditional Wayang: Possibility to click on help button which provides multimedia hints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Experimental (Interventions) Group</a:t>
            </a:r>
          </a:p>
          <a:p>
            <a:pPr lvl="1"/>
            <a:r>
              <a:rPr lang="en-US" dirty="0" smtClean="0"/>
              <a:t>Receiving intervention screens at fixed intervals of 6 problems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Jan Hendrik Dithmar - Seminar: Educational Data Mining WS 07/08</a:t>
            </a:r>
            <a:endParaRPr lang="de-DE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Graphs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33985" y="1811919"/>
            <a:ext cx="10111452" cy="30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feld 4"/>
          <p:cNvSpPr txBox="1"/>
          <p:nvPr/>
        </p:nvSpPr>
        <p:spPr>
          <a:xfrm>
            <a:off x="500996" y="5829714"/>
            <a:ext cx="1503100" cy="751583"/>
          </a:xfrm>
          <a:prstGeom prst="rect">
            <a:avLst/>
          </a:prstGeom>
          <a:noFill/>
        </p:spPr>
        <p:txBody>
          <a:bodyPr wrap="square" lIns="104236" tIns="52117" rIns="104236" bIns="52117" rtlCol="0">
            <a:spAutoFit/>
          </a:bodyPr>
          <a:lstStyle/>
          <a:p>
            <a:pPr algn="ctr"/>
            <a:r>
              <a:rPr lang="en-US" dirty="0" smtClean="0"/>
              <a:t>5 problems</a:t>
            </a:r>
          </a:p>
          <a:p>
            <a:pPr algn="ctr"/>
            <a:r>
              <a:rPr lang="en-US" dirty="0" smtClean="0"/>
              <a:t>earlier</a:t>
            </a:r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5678341" y="5829714"/>
            <a:ext cx="1503100" cy="751583"/>
          </a:xfrm>
          <a:prstGeom prst="rect">
            <a:avLst/>
          </a:prstGeom>
          <a:noFill/>
        </p:spPr>
        <p:txBody>
          <a:bodyPr wrap="square" lIns="104236" tIns="52117" rIns="104236" bIns="52117" rtlCol="0">
            <a:spAutoFit/>
          </a:bodyPr>
          <a:lstStyle/>
          <a:p>
            <a:pPr algn="ctr"/>
            <a:r>
              <a:rPr lang="en-US" dirty="0" smtClean="0"/>
              <a:t>5 problems</a:t>
            </a:r>
          </a:p>
          <a:p>
            <a:pPr algn="ctr"/>
            <a:r>
              <a:rPr lang="en-US" dirty="0" smtClean="0"/>
              <a:t>earlier</a:t>
            </a:r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2004096" y="5829714"/>
            <a:ext cx="1503100" cy="751583"/>
          </a:xfrm>
          <a:prstGeom prst="rect">
            <a:avLst/>
          </a:prstGeom>
          <a:noFill/>
        </p:spPr>
        <p:txBody>
          <a:bodyPr wrap="square" lIns="104236" tIns="52117" rIns="104236" bIns="52117" rtlCol="0">
            <a:spAutoFit/>
          </a:bodyPr>
          <a:lstStyle/>
          <a:p>
            <a:pPr algn="ctr"/>
            <a:r>
              <a:rPr lang="en-US" dirty="0" smtClean="0"/>
              <a:t>Last 5 problems</a:t>
            </a:r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7264947" y="5829714"/>
            <a:ext cx="1503100" cy="751583"/>
          </a:xfrm>
          <a:prstGeom prst="rect">
            <a:avLst/>
          </a:prstGeom>
          <a:noFill/>
        </p:spPr>
        <p:txBody>
          <a:bodyPr wrap="square" lIns="104236" tIns="52117" rIns="104236" bIns="52117" rtlCol="0">
            <a:spAutoFit/>
          </a:bodyPr>
          <a:lstStyle/>
          <a:p>
            <a:pPr algn="ctr"/>
            <a:r>
              <a:rPr lang="en-US" dirty="0" smtClean="0"/>
              <a:t>Last 5 problems</a:t>
            </a:r>
            <a:endParaRPr lang="en-US" dirty="0"/>
          </a:p>
        </p:txBody>
      </p:sp>
      <p:cxnSp>
        <p:nvCxnSpPr>
          <p:cNvPr id="10" name="Gerade Verbindung mit Pfeil 9"/>
          <p:cNvCxnSpPr>
            <a:stCxn id="5" idx="0"/>
          </p:cNvCxnSpPr>
          <p:nvPr/>
        </p:nvCxnSpPr>
        <p:spPr>
          <a:xfrm rot="5400000" flipH="1" flipV="1">
            <a:off x="821621" y="5315283"/>
            <a:ext cx="945356" cy="8350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>
            <a:stCxn id="7" idx="0"/>
          </p:cNvCxnSpPr>
          <p:nvPr/>
        </p:nvCxnSpPr>
        <p:spPr>
          <a:xfrm rot="16200000" flipV="1">
            <a:off x="2115963" y="5190031"/>
            <a:ext cx="945357" cy="33401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>
            <a:stCxn id="6" idx="0"/>
          </p:cNvCxnSpPr>
          <p:nvPr/>
        </p:nvCxnSpPr>
        <p:spPr>
          <a:xfrm rot="5400000" flipH="1" flipV="1">
            <a:off x="5958117" y="5357008"/>
            <a:ext cx="944481" cy="9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>
            <a:stCxn id="8" idx="0"/>
          </p:cNvCxnSpPr>
          <p:nvPr/>
        </p:nvCxnSpPr>
        <p:spPr>
          <a:xfrm rot="16200000" flipV="1">
            <a:off x="7335059" y="5148276"/>
            <a:ext cx="945358" cy="41751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>
            <a:stCxn id="1026" idx="0"/>
            <a:endCxn id="1026" idx="2"/>
          </p:cNvCxnSpPr>
          <p:nvPr/>
        </p:nvCxnSpPr>
        <p:spPr>
          <a:xfrm rot="16200000" flipH="1">
            <a:off x="3856973" y="3344604"/>
            <a:ext cx="3065475" cy="185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Fußzeilenplatzhalt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Jan Hendrik Dithmar - Seminar: Educational Data Mining WS 07/08</a:t>
            </a:r>
            <a:endParaRPr lang="de-DE" dirty="0"/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apetus">
  <a:themeElements>
    <a:clrScheme name="Iapetus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Iapetus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Iapetus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Erebos.thmx</Template>
  <TotalTime>0</TotalTime>
  <Words>4821</Words>
  <Application>Microsoft Office PowerPoint</Application>
  <PresentationFormat>Benutzerdefiniert</PresentationFormat>
  <Paragraphs>581</Paragraphs>
  <Slides>44</Slides>
  <Notes>44</Notes>
  <HiddenSlides>25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Entwurfsvorlage</vt:lpstr>
      </vt:variant>
      <vt:variant>
        <vt:i4>1</vt:i4>
      </vt:variant>
      <vt:variant>
        <vt:lpstr>Folientitel</vt:lpstr>
      </vt:variant>
      <vt:variant>
        <vt:i4>44</vt:i4>
      </vt:variant>
    </vt:vector>
  </HeadingPairs>
  <TitlesOfParts>
    <vt:vector size="50" baseType="lpstr">
      <vt:lpstr>Consolas</vt:lpstr>
      <vt:lpstr>Corbel</vt:lpstr>
      <vt:lpstr>Wingdings 2</vt:lpstr>
      <vt:lpstr>Calibri</vt:lpstr>
      <vt:lpstr>Wingdings 3</vt:lpstr>
      <vt:lpstr>Iapetus</vt:lpstr>
      <vt:lpstr>Repairing Disengagement</vt:lpstr>
      <vt:lpstr>Motivation</vt:lpstr>
      <vt:lpstr>Machine learning with data</vt:lpstr>
      <vt:lpstr>The experiment</vt:lpstr>
      <vt:lpstr>The experiment</vt:lpstr>
      <vt:lpstr>Wayang Outpost Architecture</vt:lpstr>
      <vt:lpstr>Wayang Outpost Interface</vt:lpstr>
      <vt:lpstr>Data acquisition</vt:lpstr>
      <vt:lpstr>Performance Graphs</vt:lpstr>
      <vt:lpstr>“Performance Graphs” in AM</vt:lpstr>
      <vt:lpstr>“Performance Graphs” in AM</vt:lpstr>
      <vt:lpstr>Tips</vt:lpstr>
      <vt:lpstr>Tips</vt:lpstr>
      <vt:lpstr>Data acquisition (2)</vt:lpstr>
      <vt:lpstr>Data analysis</vt:lpstr>
      <vt:lpstr>AN(C)OVA</vt:lpstr>
      <vt:lpstr>Results</vt:lpstr>
      <vt:lpstr>Data analysis: step 1 Do interventions help (at all)?</vt:lpstr>
      <vt:lpstr>Data analysis: step 1 Do interventions help (at all)?</vt:lpstr>
      <vt:lpstr>Post-tutor survey questions</vt:lpstr>
      <vt:lpstr>Data analysis When do interventions help?</vt:lpstr>
      <vt:lpstr>Time as engagement-indicator?</vt:lpstr>
      <vt:lpstr>Time as engagement-indicator?</vt:lpstr>
      <vt:lpstr>Data analysis: step 2 What type of interventions help?</vt:lpstr>
      <vt:lpstr>Data analysis: step 3 Whom do interventions help?</vt:lpstr>
      <vt:lpstr>Hidden Markov Models</vt:lpstr>
      <vt:lpstr>Hidden Markov Models</vt:lpstr>
      <vt:lpstr>Additional concepts</vt:lpstr>
      <vt:lpstr>Data analysis</vt:lpstr>
      <vt:lpstr>Data analysis: step 4 How can you predict whether an intervention helps at a certain point?</vt:lpstr>
      <vt:lpstr>Engaged or not engaged, that is the question...</vt:lpstr>
      <vt:lpstr>Is this model appropriate?</vt:lpstr>
      <vt:lpstr>Folie 33</vt:lpstr>
      <vt:lpstr>Folie 34</vt:lpstr>
      <vt:lpstr>Summary</vt:lpstr>
      <vt:lpstr>Summary</vt:lpstr>
      <vt:lpstr>Summary</vt:lpstr>
      <vt:lpstr>How to use such data mining in ActiveMath?</vt:lpstr>
      <vt:lpstr>Conclusions</vt:lpstr>
      <vt:lpstr>Conclusions (2)</vt:lpstr>
      <vt:lpstr>Thank you!</vt:lpstr>
      <vt:lpstr>QUESTIONS?</vt:lpstr>
      <vt:lpstr>References</vt:lpstr>
      <vt:lpstr>References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Repairing Disengagement With Non-Invasive Interventions</dc:title>
  <dc:subject/>
  <dc:creator>Jan Hendrik Dithmar</dc:creator>
  <cp:keywords/>
  <dc:description/>
  <cp:lastModifiedBy>Jan Hendrik Dithmar</cp:lastModifiedBy>
  <cp:revision>697</cp:revision>
  <cp:lastPrinted>2008-02-24T13:32:36Z</cp:lastPrinted>
  <dcterms:created xsi:type="dcterms:W3CDTF">2008-02-26T10:42:23Z</dcterms:created>
  <dcterms:modified xsi:type="dcterms:W3CDTF">2008-02-26T10:51:26Z</dcterms:modified>
  <cp:category/>
</cp:coreProperties>
</file>