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comments/comment2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52"/>
  </p:notesMasterIdLst>
  <p:sldIdLst>
    <p:sldId id="256" r:id="rId2"/>
    <p:sldId id="257" r:id="rId3"/>
    <p:sldId id="326" r:id="rId4"/>
    <p:sldId id="289" r:id="rId5"/>
    <p:sldId id="322" r:id="rId6"/>
    <p:sldId id="303" r:id="rId7"/>
    <p:sldId id="294" r:id="rId8"/>
    <p:sldId id="305" r:id="rId9"/>
    <p:sldId id="304" r:id="rId10"/>
    <p:sldId id="301" r:id="rId11"/>
    <p:sldId id="300" r:id="rId12"/>
    <p:sldId id="264" r:id="rId13"/>
    <p:sldId id="312" r:id="rId14"/>
    <p:sldId id="313" r:id="rId15"/>
    <p:sldId id="331" r:id="rId16"/>
    <p:sldId id="302" r:id="rId17"/>
    <p:sldId id="285" r:id="rId18"/>
    <p:sldId id="268" r:id="rId19"/>
    <p:sldId id="307" r:id="rId20"/>
    <p:sldId id="311" r:id="rId21"/>
    <p:sldId id="272" r:id="rId22"/>
    <p:sldId id="327" r:id="rId23"/>
    <p:sldId id="273" r:id="rId24"/>
    <p:sldId id="315" r:id="rId25"/>
    <p:sldId id="286" r:id="rId26"/>
    <p:sldId id="332" r:id="rId27"/>
    <p:sldId id="297" r:id="rId28"/>
    <p:sldId id="323" r:id="rId29"/>
    <p:sldId id="324" r:id="rId30"/>
    <p:sldId id="328" r:id="rId31"/>
    <p:sldId id="276" r:id="rId32"/>
    <p:sldId id="319" r:id="rId33"/>
    <p:sldId id="281" r:id="rId34"/>
    <p:sldId id="279" r:id="rId35"/>
    <p:sldId id="271" r:id="rId36"/>
    <p:sldId id="270" r:id="rId37"/>
    <p:sldId id="283" r:id="rId38"/>
    <p:sldId id="290" r:id="rId39"/>
    <p:sldId id="306" r:id="rId40"/>
    <p:sldId id="321" r:id="rId41"/>
    <p:sldId id="317" r:id="rId42"/>
    <p:sldId id="320" r:id="rId43"/>
    <p:sldId id="292" r:id="rId44"/>
    <p:sldId id="330" r:id="rId45"/>
    <p:sldId id="316" r:id="rId46"/>
    <p:sldId id="295" r:id="rId47"/>
    <p:sldId id="309" r:id="rId48"/>
    <p:sldId id="310" r:id="rId49"/>
    <p:sldId id="282" r:id="rId50"/>
    <p:sldId id="329" r:id="rId51"/>
  </p:sldIdLst>
  <p:sldSz cx="9144000" cy="6858000" type="screen4x3"/>
  <p:notesSz cx="6858000" cy="9144000"/>
  <p:embeddedFontLst>
    <p:embeddedFont>
      <p:font typeface="Consolas" pitchFamily="49" charset="0"/>
      <p:regular r:id="rId53"/>
      <p:bold r:id="rId54"/>
      <p:italic r:id="rId55"/>
      <p:boldItalic r:id="rId56"/>
    </p:embeddedFont>
    <p:embeddedFont>
      <p:font typeface="Corbel" pitchFamily="34" charset="0"/>
      <p:regular r:id="rId57"/>
      <p:bold r:id="rId58"/>
      <p:italic r:id="rId59"/>
      <p:boldItalic r:id="rId60"/>
    </p:embeddedFont>
    <p:embeddedFont>
      <p:font typeface="Wingdings 2" pitchFamily="18" charset="2"/>
      <p:regular r:id="rId61"/>
    </p:embeddedFont>
    <p:embeddedFont>
      <p:font typeface="Calibri" pitchFamily="34" charset="0"/>
      <p:regular r:id="rId62"/>
      <p:bold r:id="rId63"/>
      <p:italic r:id="rId64"/>
      <p:boldItalic r:id="rId65"/>
    </p:embeddedFont>
    <p:embeddedFont>
      <p:font typeface="Wingdings 3" pitchFamily="18" charset="2"/>
      <p:regular r:id="rId66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 Hendrik Dithmar" initials="JHD" lastIdx="1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ittlere Formatvorlage 1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ittlere Formatvorlage 3 - 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91" autoAdjust="0"/>
    <p:restoredTop sz="94654" autoAdjust="0"/>
  </p:normalViewPr>
  <p:slideViewPr>
    <p:cSldViewPr>
      <p:cViewPr varScale="1">
        <p:scale>
          <a:sx n="104" d="100"/>
          <a:sy n="104" d="100"/>
        </p:scale>
        <p:origin x="-15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97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26"/>
    </p:cViewPr>
  </p:sorterViewPr>
  <p:notesViewPr>
    <p:cSldViewPr>
      <p:cViewPr>
        <p:scale>
          <a:sx n="100" d="100"/>
          <a:sy n="100" d="100"/>
        </p:scale>
        <p:origin x="-1242" y="92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3.fntdata"/><Relationship Id="rId63" Type="http://schemas.openxmlformats.org/officeDocument/2006/relationships/font" Target="fonts/font11.fntdata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66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5.fntdata"/><Relationship Id="rId61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60" Type="http://schemas.openxmlformats.org/officeDocument/2006/relationships/font" Target="fonts/font8.fntdata"/><Relationship Id="rId65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4.fntdata"/><Relationship Id="rId64" Type="http://schemas.openxmlformats.org/officeDocument/2006/relationships/font" Target="fonts/font12.fntdata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7.fntdata"/><Relationship Id="rId67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2.fntdata"/><Relationship Id="rId62" Type="http://schemas.openxmlformats.org/officeDocument/2006/relationships/font" Target="fonts/font10.fntdata"/><Relationship Id="rId7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Arbeitsblat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Arbeitsblat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Tabelle1!$B$1</c:f>
              <c:strCache>
                <c:ptCount val="1"/>
                <c:pt idx="0">
                  <c:v>No Tutor</c:v>
                </c:pt>
              </c:strCache>
            </c:strRef>
          </c:tx>
          <c:cat>
            <c:strRef>
              <c:f>Tabelle1!$A$2:$A$4</c:f>
              <c:strCache>
                <c:ptCount val="3"/>
                <c:pt idx="0">
                  <c:v>Math Pretest</c:v>
                </c:pt>
                <c:pt idx="1">
                  <c:v>Math Posttest</c:v>
                </c:pt>
                <c:pt idx="2">
                  <c:v>MCAS Passing Rate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2" formatCode="0%">
                  <c:v>0.76000000000000334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Tutor Control</c:v>
                </c:pt>
              </c:strCache>
            </c:strRef>
          </c:tx>
          <c:spPr>
            <a:ln w="12700"/>
          </c:spPr>
          <c:cat>
            <c:strRef>
              <c:f>Tabelle1!$A$2:$A$4</c:f>
              <c:strCache>
                <c:ptCount val="3"/>
                <c:pt idx="0">
                  <c:v>Math Pretest</c:v>
                </c:pt>
                <c:pt idx="1">
                  <c:v>Math Posttest</c:v>
                </c:pt>
                <c:pt idx="2">
                  <c:v>MCAS Passing Rate</c:v>
                </c:pt>
              </c:strCache>
            </c:strRef>
          </c:cat>
          <c:val>
            <c:numRef>
              <c:f>Tabelle1!$C$2:$C$4</c:f>
              <c:numCache>
                <c:formatCode>0%</c:formatCode>
                <c:ptCount val="3"/>
                <c:pt idx="0">
                  <c:v>0.4</c:v>
                </c:pt>
                <c:pt idx="1">
                  <c:v>0.4</c:v>
                </c:pt>
                <c:pt idx="2">
                  <c:v>0.79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Tutor Intervention</c:v>
                </c:pt>
              </c:strCache>
            </c:strRef>
          </c:tx>
          <c:cat>
            <c:strRef>
              <c:f>Tabelle1!$A$2:$A$4</c:f>
              <c:strCache>
                <c:ptCount val="3"/>
                <c:pt idx="0">
                  <c:v>Math Pretest</c:v>
                </c:pt>
                <c:pt idx="1">
                  <c:v>Math Posttest</c:v>
                </c:pt>
                <c:pt idx="2">
                  <c:v>MCAS Passing Rate</c:v>
                </c:pt>
              </c:strCache>
            </c:strRef>
          </c:cat>
          <c:val>
            <c:numRef>
              <c:f>Tabelle1!$D$2:$D$4</c:f>
              <c:numCache>
                <c:formatCode>0%</c:formatCode>
                <c:ptCount val="3"/>
                <c:pt idx="0">
                  <c:v>0.33000000000000196</c:v>
                </c:pt>
                <c:pt idx="1">
                  <c:v>0.42000000000000032</c:v>
                </c:pt>
                <c:pt idx="2">
                  <c:v>0.92</c:v>
                </c:pt>
              </c:numCache>
            </c:numRef>
          </c:val>
        </c:ser>
        <c:shape val="box"/>
        <c:axId val="61919232"/>
        <c:axId val="61920768"/>
        <c:axId val="0"/>
      </c:bar3DChart>
      <c:catAx>
        <c:axId val="61919232"/>
        <c:scaling>
          <c:orientation val="minMax"/>
        </c:scaling>
        <c:axPos val="b"/>
        <c:tickLblPos val="nextTo"/>
        <c:crossAx val="61920768"/>
        <c:crosses val="autoZero"/>
        <c:auto val="1"/>
        <c:lblAlgn val="ctr"/>
        <c:lblOffset val="100"/>
      </c:catAx>
      <c:valAx>
        <c:axId val="61920768"/>
        <c:scaling>
          <c:orientation val="minMax"/>
        </c:scaling>
        <c:axPos val="l"/>
        <c:majorGridlines/>
        <c:numFmt formatCode="0%" sourceLinked="0"/>
        <c:tickLblPos val="nextTo"/>
        <c:crossAx val="6191923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de-DE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Tabelle1!$B$1</c:f>
              <c:strCache>
                <c:ptCount val="1"/>
                <c:pt idx="0">
                  <c:v>Tutor Control</c:v>
                </c:pt>
              </c:strCache>
            </c:strRef>
          </c:tx>
          <c:spPr>
            <a:solidFill>
              <a:srgbClr val="EA157A"/>
            </a:solidFill>
            <a:ln w="12700" cap="flat" cmpd="sng" algn="ctr">
              <a:noFill/>
              <a:prstDash val="solid"/>
            </a:ln>
            <a:effectLst/>
          </c:spPr>
          <c:cat>
            <c:strRef>
              <c:f>Tabelle1!$A$2:$A$6</c:f>
              <c:strCache>
                <c:ptCount val="5"/>
                <c:pt idx="0">
                  <c:v>"The Wayang Tutor is friendly"</c:v>
                </c:pt>
                <c:pt idx="1">
                  <c:v>"The Wayang Tutor is smart"</c:v>
                </c:pt>
                <c:pt idx="2">
                  <c:v>Learning Orientation</c:v>
                </c:pt>
                <c:pt idx="3">
                  <c:v>Did you learn how to tackle math problems by using the Wayang system?</c:v>
                </c:pt>
                <c:pt idx="4">
                  <c:v>Helpfulness of the help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3.9</c:v>
                </c:pt>
                <c:pt idx="1">
                  <c:v>4.3</c:v>
                </c:pt>
                <c:pt idx="2">
                  <c:v>0.39000000000000135</c:v>
                </c:pt>
                <c:pt idx="3">
                  <c:v>3.1</c:v>
                </c:pt>
                <c:pt idx="4">
                  <c:v>3.8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Tutor Interventions</c:v>
                </c:pt>
              </c:strCache>
            </c:strRef>
          </c:tx>
          <c:spPr>
            <a:solidFill>
              <a:schemeClr val="accent3"/>
            </a:solidFill>
            <a:ln w="12700" cap="flat" cmpd="sng" algn="ctr">
              <a:noFill/>
              <a:prstDash val="solid"/>
            </a:ln>
            <a:effectLst/>
          </c:spPr>
          <c:cat>
            <c:strRef>
              <c:f>Tabelle1!$A$2:$A$6</c:f>
              <c:strCache>
                <c:ptCount val="5"/>
                <c:pt idx="0">
                  <c:v>"The Wayang Tutor is friendly"</c:v>
                </c:pt>
                <c:pt idx="1">
                  <c:v>"The Wayang Tutor is smart"</c:v>
                </c:pt>
                <c:pt idx="2">
                  <c:v>Learning Orientation</c:v>
                </c:pt>
                <c:pt idx="3">
                  <c:v>Did you learn how to tackle math problems by using the Wayang system?</c:v>
                </c:pt>
                <c:pt idx="4">
                  <c:v>Helpfulness of the help</c:v>
                </c:pt>
              </c:strCache>
            </c:strRef>
          </c:cat>
          <c:val>
            <c:numRef>
              <c:f>Tabelle1!$C$2:$C$6</c:f>
              <c:numCache>
                <c:formatCode>General</c:formatCode>
                <c:ptCount val="5"/>
                <c:pt idx="0">
                  <c:v>4.8</c:v>
                </c:pt>
                <c:pt idx="1">
                  <c:v>5.0999999999999996</c:v>
                </c:pt>
                <c:pt idx="2">
                  <c:v>0.60000000000000064</c:v>
                </c:pt>
                <c:pt idx="3">
                  <c:v>3.5</c:v>
                </c:pt>
                <c:pt idx="4">
                  <c:v>4.2</c:v>
                </c:pt>
              </c:numCache>
            </c:numRef>
          </c:val>
        </c:ser>
        <c:shape val="box"/>
        <c:axId val="62707968"/>
        <c:axId val="62709760"/>
        <c:axId val="0"/>
      </c:bar3DChart>
      <c:catAx>
        <c:axId val="62707968"/>
        <c:scaling>
          <c:orientation val="minMax"/>
        </c:scaling>
        <c:axPos val="b"/>
        <c:tickLblPos val="nextTo"/>
        <c:crossAx val="62709760"/>
        <c:crosses val="autoZero"/>
        <c:auto val="1"/>
        <c:lblAlgn val="ctr"/>
        <c:lblOffset val="100"/>
      </c:catAx>
      <c:valAx>
        <c:axId val="62709760"/>
        <c:scaling>
          <c:orientation val="minMax"/>
        </c:scaling>
        <c:axPos val="l"/>
        <c:majorGridlines/>
        <c:numFmt formatCode="General" sourceLinked="1"/>
        <c:tickLblPos val="nextTo"/>
        <c:crossAx val="6270796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de-DE"/>
    </a:p>
  </c:txPr>
  <c:externalData r:id="rId1"/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8-01-15T18:37:45.437" idx="11">
    <p:pos x="10" y="10"/>
    <p:text>Muss diese Folie anders gestaltet werden?
Ich denke, die Folie ist gut so...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8-01-15T18:37:45.437" idx="14">
    <p:pos x="10" y="10"/>
    <p:text>Muss diese Folie anders gestaltet werden?
Ich denke, die Folie ist gut so...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8-01-11T10:35:28.937" idx="12">
    <p:pos x="10" y="10"/>
    <p:text>Besser erklären. Folie muss deutlicher werden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96A45-E751-41ED-A1CE-9E682529D857}" type="datetimeFigureOut">
              <a:rPr lang="de-DE" smtClean="0"/>
              <a:pPr/>
              <a:t>30.01.2008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C6143-8AAB-42E4-B185-413DD0145AF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Paper:</a:t>
            </a:r>
          </a:p>
          <a:p>
            <a:r>
              <a:rPr lang="en-US" noProof="0" dirty="0" smtClean="0"/>
              <a:t>Repairing</a:t>
            </a:r>
            <a:r>
              <a:rPr lang="en-US" baseline="0" noProof="0" dirty="0" smtClean="0"/>
              <a:t> Disengagement With Non-Invasive Interventions</a:t>
            </a:r>
          </a:p>
          <a:p>
            <a:r>
              <a:rPr lang="en-US" baseline="0" noProof="0" dirty="0" smtClean="0"/>
              <a:t>Ivon ARROYO et al. (2007)</a:t>
            </a:r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6143-8AAB-42E4-B185-413DD0145AF6}" type="slidenum">
              <a:rPr lang="de-DE" smtClean="0"/>
              <a:pPr/>
              <a:t>1</a:t>
            </a:fld>
            <a:endParaRPr lang="de-DE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aseline="0" dirty="0" smtClean="0"/>
              <a:t>SAT (Scholastic Aptitude Test) = test at the end of high school in the US</a:t>
            </a:r>
          </a:p>
          <a:p>
            <a:r>
              <a:rPr lang="en-US" sz="1200" baseline="0" dirty="0" smtClean="0"/>
              <a:t>MCAS = high stakes, statewide-standardized achievement test exam</a:t>
            </a:r>
          </a:p>
          <a:p>
            <a:endParaRPr lang="en-US" sz="1200" baseline="0" dirty="0" smtClean="0"/>
          </a:p>
          <a:p>
            <a:r>
              <a:rPr lang="en-US" sz="1200" baseline="0" dirty="0" smtClean="0"/>
              <a:t>Only the “math-part” was taken into account. Tests usually contain also other fields.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6143-8AAB-42E4-B185-413DD0145AF6}" type="slidenum">
              <a:rPr lang="de-DE" smtClean="0"/>
              <a:pPr/>
              <a:t>10</a:t>
            </a:fld>
            <a:endParaRPr lang="de-DE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 of intervention randomly-made</a:t>
            </a:r>
            <a:r>
              <a:rPr lang="en-US" baseline="0" dirty="0" smtClean="0"/>
              <a:t> decision</a:t>
            </a:r>
            <a:r>
              <a:rPr lang="en-US" dirty="0" smtClean="0"/>
              <a:t>: Performance graph</a:t>
            </a:r>
            <a:r>
              <a:rPr lang="en-US" baseline="0" dirty="0" smtClean="0"/>
              <a:t> OR tip (and which one)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6143-8AAB-42E4-B185-413DD0145AF6}" type="slidenum">
              <a:rPr lang="de-DE" smtClean="0"/>
              <a:pPr/>
              <a:t>11</a:t>
            </a:fld>
            <a:endParaRPr lang="de-DE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Performance Graphs (Progress Charts)</a:t>
            </a:r>
            <a:r>
              <a:rPr lang="en-US" baseline="0" dirty="0" smtClean="0"/>
              <a:t> that show students their accuracy of responses from before to recently</a:t>
            </a:r>
          </a:p>
          <a:p>
            <a:endParaRPr lang="en-US" baseline="0" dirty="0" smtClean="0"/>
          </a:p>
          <a:p>
            <a:r>
              <a:rPr lang="en-US" baseline="0" dirty="0" smtClean="0"/>
              <a:t>DISADVANTAGE at the moment: very simple, possibly inaccurate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6143-8AAB-42E4-B185-413DD0145AF6}" type="slidenum">
              <a:rPr lang="de-DE" smtClean="0"/>
              <a:pPr/>
              <a:t>12</a:t>
            </a:fld>
            <a:endParaRPr lang="de-DE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6143-8AAB-42E4-B185-413DD0145AF6}" type="slidenum">
              <a:rPr lang="de-DE" smtClean="0"/>
              <a:pPr/>
              <a:t>13</a:t>
            </a:fld>
            <a:endParaRPr lang="de-DE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6143-8AAB-42E4-B185-413DD0145AF6}" type="slidenum">
              <a:rPr lang="de-DE" smtClean="0"/>
              <a:pPr/>
              <a:t>14</a:t>
            </a:fld>
            <a:endParaRPr lang="de-DE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Of course, in this setting the</a:t>
            </a:r>
            <a:r>
              <a:rPr lang="en-US" baseline="0" dirty="0" smtClean="0"/>
              <a:t> students were not been able to use this tip already because they didn’t had the possibility to click the help button.</a:t>
            </a:r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6143-8AAB-42E4-B185-413DD0145AF6}" type="slidenum">
              <a:rPr lang="de-DE" smtClean="0"/>
              <a:pPr/>
              <a:t>15</a:t>
            </a:fld>
            <a:endParaRPr lang="de-DE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Pre-tests and post-tests completed online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6143-8AAB-42E4-B185-413DD0145AF6}" type="slidenum">
              <a:rPr lang="de-DE" smtClean="0"/>
              <a:pPr/>
              <a:t>16</a:t>
            </a:fld>
            <a:endParaRPr lang="de-DE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BEFORE WE GO ON WITH THE TEST RESULTS...</a:t>
            </a:r>
          </a:p>
          <a:p>
            <a:endParaRPr lang="en-US" sz="1200" dirty="0" smtClean="0"/>
          </a:p>
          <a:p>
            <a:r>
              <a:rPr lang="en-US" sz="1200" dirty="0" smtClean="0"/>
              <a:t>Both models assume that the dependent variable is normally distributed.</a:t>
            </a:r>
          </a:p>
          <a:p>
            <a:endParaRPr lang="en-US" sz="1200" dirty="0" smtClean="0"/>
          </a:p>
          <a:p>
            <a:r>
              <a:rPr lang="en-US" sz="1200" dirty="0" smtClean="0"/>
              <a:t>ANOVA: </a:t>
            </a:r>
            <a:r>
              <a:rPr lang="en-US" dirty="0" smtClean="0"/>
              <a:t>Observed variance is partitioned into components due to different explanatory variables.</a:t>
            </a:r>
            <a:endParaRPr lang="en-US" sz="1200" dirty="0" smtClean="0"/>
          </a:p>
          <a:p>
            <a:endParaRPr lang="en-US" sz="120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ANCOVA: Merger of ANOVA and regression for continuous variables.</a:t>
            </a:r>
            <a:endParaRPr lang="en-US" sz="1200" dirty="0" smtClean="0"/>
          </a:p>
          <a:p>
            <a:endParaRPr lang="en-US" sz="1200" dirty="0" smtClean="0"/>
          </a:p>
          <a:p>
            <a:r>
              <a:rPr lang="en-US" dirty="0" smtClean="0"/>
              <a:t>In </a:t>
            </a:r>
            <a:r>
              <a:rPr lang="en-US" u="none" dirty="0" smtClean="0">
                <a:solidFill>
                  <a:schemeClr val="bg1"/>
                </a:solidFill>
              </a:rPr>
              <a:t>statistics</a:t>
            </a:r>
            <a:r>
              <a:rPr lang="en-US" dirty="0" smtClean="0"/>
              <a:t>, </a:t>
            </a:r>
            <a:r>
              <a:rPr lang="en-US" b="0" dirty="0" smtClean="0"/>
              <a:t>regression analysis</a:t>
            </a:r>
            <a:r>
              <a:rPr lang="en-US" dirty="0" smtClean="0"/>
              <a:t> is a technique which examines the relation of a </a:t>
            </a:r>
            <a:r>
              <a:rPr lang="en-US" dirty="0" smtClean="0">
                <a:solidFill>
                  <a:schemeClr val="bg1"/>
                </a:solidFill>
              </a:rPr>
              <a:t>dependent variable</a:t>
            </a:r>
            <a:r>
              <a:rPr lang="en-US" dirty="0" smtClean="0"/>
              <a:t> (response variable) to specified independent variables (explanatory variables).</a:t>
            </a:r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p: probability of error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6143-8AAB-42E4-B185-413DD0145AF6}" type="slidenum">
              <a:rPr lang="de-DE" smtClean="0"/>
              <a:pPr/>
              <a:t>17</a:t>
            </a:fld>
            <a:endParaRPr lang="de-DE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Table 1: Means</a:t>
            </a:r>
            <a:r>
              <a:rPr lang="en-US" sz="1200" baseline="0" dirty="0" smtClean="0"/>
              <a:t> and standard deviations</a:t>
            </a:r>
            <a:r>
              <a:rPr lang="en-US" sz="1200" dirty="0" smtClean="0"/>
              <a:t> in performance measures</a:t>
            </a:r>
            <a:r>
              <a:rPr lang="en-US" sz="1200" baseline="0" dirty="0" smtClean="0"/>
              <a:t> before and after tutoring</a:t>
            </a:r>
          </a:p>
          <a:p>
            <a:r>
              <a:rPr lang="en-US" sz="1200" baseline="0" dirty="0" smtClean="0"/>
              <a:t>Table 1 shows a “between-subjects” analysis, which means that the groups are compared with respect to each other.</a:t>
            </a:r>
          </a:p>
          <a:p>
            <a:endParaRPr lang="en-US" sz="1200" baseline="0" dirty="0" smtClean="0"/>
          </a:p>
          <a:p>
            <a:r>
              <a:rPr lang="en-US" sz="1200" baseline="0" dirty="0" smtClean="0"/>
              <a:t>Table 2: Means and standard deviations for responses to post-tutor surveys</a:t>
            </a:r>
          </a:p>
          <a:p>
            <a:endParaRPr lang="en-US" sz="1200" baseline="0" dirty="0" smtClean="0"/>
          </a:p>
          <a:p>
            <a:r>
              <a:rPr lang="en-US" sz="1200" baseline="0" dirty="0" smtClean="0"/>
              <a:t>Learning orientation scores in two items measure performance vs. learning orientation.</a:t>
            </a:r>
          </a:p>
          <a:p>
            <a:r>
              <a:rPr lang="en-US" sz="1200" baseline="0" dirty="0" smtClean="0"/>
              <a:t>No significant differences for questions like ‘the tutor is concerned about my learning’ or self-efficacy</a:t>
            </a:r>
          </a:p>
          <a:p>
            <a:endParaRPr lang="en-US" sz="12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ANCOVA used to analyze the difference between the learning gains between the two groups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6143-8AAB-42E4-B185-413DD0145AF6}" type="slidenum">
              <a:rPr lang="de-DE" smtClean="0"/>
              <a:pPr/>
              <a:t>18</a:t>
            </a:fld>
            <a:endParaRPr lang="de-DE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Shows a “between-subjects” analysis, which means that the groups are compared with respect to each other.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ANCOVA used to analyze the difference between the learning gains between the two groups</a:t>
            </a:r>
            <a:r>
              <a:rPr lang="en-US" sz="1200" baseline="0" dirty="0" smtClean="0"/>
              <a:t>. Dependent variable was posttest score (percent correct), group as independent variable and pretest as a covariate.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Test of between subjects indicated a significant difference in posttest score between the tutor-control and tutor-interventions groups (F=4.23, p=0.04), suggesting that there is a significant difference in learning gains favoring the interventions-enhanced tutor group.</a:t>
            </a:r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6143-8AAB-42E4-B185-413DD0145AF6}" type="slidenum">
              <a:rPr lang="de-DE" smtClean="0"/>
              <a:pPr/>
              <a:t>19</a:t>
            </a:fld>
            <a:endParaRPr lang="de-D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Why are users frustrated? Because the user(s)</a:t>
            </a:r>
            <a:r>
              <a:rPr lang="en-US" baseline="0" noProof="0" dirty="0" smtClean="0"/>
              <a:t> might not have enough knowledge to solve a (special) problem.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6143-8AAB-42E4-B185-413DD0145AF6}" type="slidenum">
              <a:rPr lang="de-DE" smtClean="0"/>
              <a:pPr/>
              <a:t>2</a:t>
            </a:fld>
            <a:endParaRPr lang="de-DE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Y-axis: means for responses to post-tutor surveys</a:t>
            </a:r>
          </a:p>
          <a:p>
            <a:endParaRPr lang="en-US" dirty="0" smtClean="0"/>
          </a:p>
          <a:p>
            <a:r>
              <a:rPr lang="en-US" dirty="0" smtClean="0"/>
              <a:t>FORTH SURVEY QUESTION:</a:t>
            </a:r>
          </a:p>
          <a:p>
            <a:r>
              <a:rPr lang="en-US" dirty="0" smtClean="0"/>
              <a:t>Did you learn how to tackle math problems by </a:t>
            </a:r>
            <a:r>
              <a:rPr lang="en-US" dirty="0" err="1" smtClean="0"/>
              <a:t>usings</a:t>
            </a:r>
            <a:r>
              <a:rPr lang="en-US" dirty="0" smtClean="0"/>
              <a:t> the Wayang</a:t>
            </a:r>
            <a:r>
              <a:rPr lang="en-US" baseline="0" dirty="0" smtClean="0"/>
              <a:t> system?</a:t>
            </a:r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6143-8AAB-42E4-B185-413DD0145AF6}" type="slidenum">
              <a:rPr lang="de-DE" smtClean="0"/>
              <a:pPr/>
              <a:t>20</a:t>
            </a:fld>
            <a:endParaRPr lang="de-DE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the level of engagement only</a:t>
            </a:r>
            <a:r>
              <a:rPr lang="en-US" baseline="0" dirty="0" smtClean="0"/>
              <a:t> be classified by using the time spent on a problem?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Students become more disengaged as time progresses, if tutor only presents problems: So the time spent on a problem is not enough to define the level of engagement!</a:t>
            </a:r>
          </a:p>
          <a:p>
            <a:endParaRPr lang="en-US" dirty="0" smtClean="0"/>
          </a:p>
          <a:p>
            <a:r>
              <a:rPr lang="en-US" dirty="0" smtClean="0"/>
              <a:t>Long time period:</a:t>
            </a:r>
          </a:p>
          <a:p>
            <a:pPr>
              <a:buFont typeface="Wingdings" pitchFamily="2" charset="2"/>
              <a:buChar char="§"/>
            </a:pPr>
            <a:r>
              <a:rPr lang="en-US" baseline="0" dirty="0" smtClean="0"/>
              <a:t> Necessary: if student doesn’t invest time on the problem, they will surely not learn</a:t>
            </a:r>
          </a:p>
          <a:p>
            <a:pPr>
              <a:buFont typeface="Wingdings" pitchFamily="2" charset="2"/>
              <a:buChar char="§"/>
            </a:pPr>
            <a:r>
              <a:rPr lang="en-US" baseline="0" dirty="0" smtClean="0"/>
              <a:t> Insufficient: student might be off-task (off-task = doing something that is not related to the problem; in contrast: on-task)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6143-8AAB-42E4-B185-413DD0145AF6}" type="slidenum">
              <a:rPr lang="de-DE" smtClean="0"/>
              <a:pPr/>
              <a:t>21</a:t>
            </a:fld>
            <a:endParaRPr lang="de-DE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Median/Quartile</a:t>
            </a:r>
            <a:r>
              <a:rPr lang="en-US" baseline="0" dirty="0" smtClean="0"/>
              <a:t> statistics instead of Means/Standard-deviations: one can look at the time spent per problem variable with some confidence that what one is looking at is engagement and focus on the problem</a:t>
            </a:r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6143-8AAB-42E4-B185-413DD0145AF6}" type="slidenum">
              <a:rPr lang="de-DE" smtClean="0"/>
              <a:pPr/>
              <a:t>22</a:t>
            </a:fld>
            <a:endParaRPr lang="de-DE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Left 2 quartiles: tutor control</a:t>
            </a:r>
          </a:p>
          <a:p>
            <a:r>
              <a:rPr lang="en-US" dirty="0" smtClean="0"/>
              <a:t>Other quartiles: intervention</a:t>
            </a:r>
          </a:p>
          <a:p>
            <a:endParaRPr lang="en-US" dirty="0" smtClean="0"/>
          </a:p>
          <a:p>
            <a:r>
              <a:rPr lang="en-US" dirty="0" smtClean="0"/>
              <a:t>Students tend to get more disengaged as the session progresses (median and quartiles are lower in the second</a:t>
            </a:r>
            <a:r>
              <a:rPr lang="en-US" baseline="0" dirty="0" smtClean="0"/>
              <a:t> problem) </a:t>
            </a:r>
            <a:r>
              <a:rPr lang="en-US" baseline="0" dirty="0" smtClean="0">
                <a:sym typeface="Wingdings"/>
              </a:rPr>
              <a:t> point to the first two quartiles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Bigger</a:t>
            </a:r>
            <a:r>
              <a:rPr lang="en-US" baseline="0" dirty="0" smtClean="0"/>
              <a:t> difference in median with negative or positive graph (</a:t>
            </a:r>
            <a:r>
              <a:rPr lang="en-US" baseline="0" dirty="0" smtClean="0">
                <a:sym typeface="Wingdings"/>
              </a:rPr>
              <a:t> </a:t>
            </a:r>
            <a:r>
              <a:rPr lang="en-US" baseline="0" dirty="0" smtClean="0"/>
              <a:t>SHOW ANIMATION)</a:t>
            </a:r>
          </a:p>
          <a:p>
            <a:r>
              <a:rPr lang="en-US" baseline="0" dirty="0" smtClean="0"/>
              <a:t>In the paper: There is a significant difference for time spent from the problem before to the problem after a Graph Intervention, but not for before and after the tips.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MAIN QUESTION:</a:t>
            </a:r>
          </a:p>
          <a:p>
            <a:r>
              <a:rPr lang="en-US" baseline="0" dirty="0" smtClean="0"/>
              <a:t>How do different interventions affect the time spent in a problem?</a:t>
            </a:r>
          </a:p>
          <a:p>
            <a:r>
              <a:rPr lang="en-US" baseline="0" dirty="0" smtClean="0"/>
              <a:t>CLEARLY COMMUNICATE THE FOLLOWING ANSWER:</a:t>
            </a:r>
          </a:p>
          <a:p>
            <a:r>
              <a:rPr lang="en-US" baseline="0" dirty="0" smtClean="0"/>
              <a:t>Graph Interventions have a higher impact on the time spent per problem and also a lower probability of quick-guesses</a:t>
            </a:r>
          </a:p>
          <a:p>
            <a:endParaRPr lang="en-US" baseline="0" dirty="0" smtClean="0"/>
          </a:p>
          <a:p>
            <a:r>
              <a:rPr lang="en-US" dirty="0" smtClean="0"/>
              <a:t>Can the level of engagement only</a:t>
            </a:r>
            <a:r>
              <a:rPr lang="en-US" baseline="0" dirty="0" smtClean="0"/>
              <a:t> be classified by using the time spent on a problem?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Students become more disengaged as time progresses, if tutor only presents problems: So the time spent on a problem is not enough to define the level of engagement!</a:t>
            </a:r>
          </a:p>
          <a:p>
            <a:endParaRPr lang="en-US" dirty="0" smtClean="0"/>
          </a:p>
          <a:p>
            <a:r>
              <a:rPr lang="en-US" dirty="0" smtClean="0"/>
              <a:t>Long time period:</a:t>
            </a:r>
          </a:p>
          <a:p>
            <a:pPr>
              <a:buFont typeface="Wingdings" pitchFamily="2" charset="2"/>
              <a:buChar char="§"/>
            </a:pPr>
            <a:r>
              <a:rPr lang="en-US" baseline="0" dirty="0" smtClean="0"/>
              <a:t> Necessary: if student doesn’t invest time on the problem, they will surely not learn</a:t>
            </a:r>
          </a:p>
          <a:p>
            <a:pPr>
              <a:buFont typeface="Wingdings" pitchFamily="2" charset="2"/>
              <a:buChar char="§"/>
            </a:pPr>
            <a:r>
              <a:rPr lang="en-US" baseline="0" dirty="0" smtClean="0"/>
              <a:t> Insufficient: student might be off-task (off-task = doing something that is not related to the problem; in contrast: on-task)</a:t>
            </a:r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6143-8AAB-42E4-B185-413DD0145AF6}" type="slidenum">
              <a:rPr lang="de-DE" smtClean="0"/>
              <a:pPr/>
              <a:t>23</a:t>
            </a:fld>
            <a:endParaRPr lang="de-DE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6143-8AAB-42E4-B185-413DD0145AF6}" type="slidenum">
              <a:rPr lang="de-DE" smtClean="0"/>
              <a:pPr/>
              <a:t>24</a:t>
            </a:fld>
            <a:endParaRPr lang="de-DE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Upper part:</a:t>
            </a:r>
            <a:r>
              <a:rPr lang="en-US" baseline="0" dirty="0" smtClean="0"/>
              <a:t> states with state transition probabilities</a:t>
            </a:r>
            <a:endParaRPr lang="en-US" dirty="0" smtClean="0"/>
          </a:p>
          <a:p>
            <a:r>
              <a:rPr lang="en-US" dirty="0" smtClean="0"/>
              <a:t>Lower part: possible observations with output probabilities</a:t>
            </a:r>
          </a:p>
          <a:p>
            <a:endParaRPr lang="en-US" dirty="0" smtClean="0"/>
          </a:p>
          <a:p>
            <a:r>
              <a:rPr lang="en-US" dirty="0" smtClean="0"/>
              <a:t>Assume you have a </a:t>
            </a:r>
            <a:r>
              <a:rPr lang="en-US" b="1" dirty="0" smtClean="0"/>
              <a:t>friend</a:t>
            </a:r>
            <a:r>
              <a:rPr lang="en-US" dirty="0" smtClean="0"/>
              <a:t> who </a:t>
            </a:r>
            <a:r>
              <a:rPr lang="en-US" b="1" dirty="0" smtClean="0"/>
              <a:t>lives far away</a:t>
            </a:r>
            <a:r>
              <a:rPr lang="en-US" dirty="0" smtClean="0"/>
              <a:t> and to whom you </a:t>
            </a:r>
            <a:r>
              <a:rPr lang="en-US" b="1" dirty="0" smtClean="0"/>
              <a:t>talk daily over the telephone about what he did that day</a:t>
            </a:r>
            <a:r>
              <a:rPr lang="en-US" dirty="0" smtClean="0"/>
              <a:t>. Your friend is </a:t>
            </a:r>
            <a:r>
              <a:rPr lang="en-US" b="1" dirty="0" smtClean="0"/>
              <a:t>only interested in three activities: walking in the park, shopping, and cleaning his apartment</a:t>
            </a:r>
            <a:r>
              <a:rPr lang="en-US" dirty="0" smtClean="0"/>
              <a:t>. The </a:t>
            </a:r>
            <a:r>
              <a:rPr lang="en-US" b="1" dirty="0" smtClean="0"/>
              <a:t>choice of what to do</a:t>
            </a:r>
            <a:r>
              <a:rPr lang="en-US" dirty="0" smtClean="0"/>
              <a:t> is determined </a:t>
            </a:r>
            <a:r>
              <a:rPr lang="en-US" b="1" dirty="0" smtClean="0"/>
              <a:t>exclusively by the weather on a given day</a:t>
            </a:r>
            <a:r>
              <a:rPr lang="en-US" dirty="0" smtClean="0"/>
              <a:t>. You have </a:t>
            </a:r>
            <a:r>
              <a:rPr lang="en-US" b="1" dirty="0" smtClean="0"/>
              <a:t>no definite information about the weather</a:t>
            </a:r>
            <a:r>
              <a:rPr lang="en-US" dirty="0" smtClean="0"/>
              <a:t> where your friend lives, but you </a:t>
            </a:r>
            <a:r>
              <a:rPr lang="en-US" b="1" dirty="0" smtClean="0"/>
              <a:t>know general trends</a:t>
            </a:r>
            <a:r>
              <a:rPr lang="en-US" dirty="0" smtClean="0"/>
              <a:t>. </a:t>
            </a:r>
            <a:r>
              <a:rPr lang="en-US" b="1" u="sng" dirty="0" smtClean="0"/>
              <a:t>Based on what he tells you he did each day, you try to guess what the weather must have been like</a:t>
            </a:r>
            <a:r>
              <a:rPr lang="en-US" dirty="0" smtClean="0"/>
              <a:t>.</a:t>
            </a:r>
          </a:p>
          <a:p>
            <a:r>
              <a:rPr lang="en-US" dirty="0" smtClean="0"/>
              <a:t>You believe that the weather operates as a discrete Markov chain. There are two states, "Rainy" and "Sunny", but you cannot observe them directly, that is, they are </a:t>
            </a:r>
            <a:r>
              <a:rPr lang="en-US" i="1" dirty="0" smtClean="0"/>
              <a:t>hidden</a:t>
            </a:r>
            <a:r>
              <a:rPr lang="en-US" dirty="0" smtClean="0"/>
              <a:t> from you. On each day, there is a certain chance that your friend will perform one of the following activities, depending on the weather: "walk", "shop", or "clean". Since your friend tells you about his activities, those are the </a:t>
            </a:r>
            <a:r>
              <a:rPr lang="en-US" i="1" dirty="0" smtClean="0"/>
              <a:t>observations</a:t>
            </a:r>
            <a:r>
              <a:rPr lang="en-US" dirty="0" smtClean="0"/>
              <a:t>. The entire system is that of a hidden Markov model (HMM).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6143-8AAB-42E4-B185-413DD0145AF6}" type="slidenum">
              <a:rPr lang="de-DE" smtClean="0"/>
              <a:pPr/>
              <a:t>25</a:t>
            </a:fld>
            <a:endParaRPr lang="de-DE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Upper part:</a:t>
            </a:r>
            <a:r>
              <a:rPr lang="en-US" baseline="0" dirty="0" smtClean="0"/>
              <a:t> states with state transition probabilities</a:t>
            </a:r>
            <a:endParaRPr lang="en-US" dirty="0" smtClean="0"/>
          </a:p>
          <a:p>
            <a:r>
              <a:rPr lang="en-US" dirty="0" smtClean="0"/>
              <a:t>Lower part: possible observations with output probabilities</a:t>
            </a:r>
          </a:p>
          <a:p>
            <a:endParaRPr lang="en-US" dirty="0" smtClean="0"/>
          </a:p>
          <a:p>
            <a:r>
              <a:rPr lang="en-US" dirty="0" smtClean="0"/>
              <a:t>Assume you have a </a:t>
            </a:r>
            <a:r>
              <a:rPr lang="en-US" b="1" dirty="0" smtClean="0"/>
              <a:t>friend</a:t>
            </a:r>
            <a:r>
              <a:rPr lang="en-US" dirty="0" smtClean="0"/>
              <a:t> who </a:t>
            </a:r>
            <a:r>
              <a:rPr lang="en-US" b="1" dirty="0" smtClean="0"/>
              <a:t>lives far away</a:t>
            </a:r>
            <a:r>
              <a:rPr lang="en-US" dirty="0" smtClean="0"/>
              <a:t> and to whom you </a:t>
            </a:r>
            <a:r>
              <a:rPr lang="en-US" b="1" dirty="0" smtClean="0"/>
              <a:t>talk daily over the telephone about what he did that day</a:t>
            </a:r>
            <a:r>
              <a:rPr lang="en-US" dirty="0" smtClean="0"/>
              <a:t>. Your friend is </a:t>
            </a:r>
            <a:r>
              <a:rPr lang="en-US" b="1" dirty="0" smtClean="0"/>
              <a:t>only interested in three activities: walking in the park, shopping, and cleaning his apartment</a:t>
            </a:r>
            <a:r>
              <a:rPr lang="en-US" dirty="0" smtClean="0"/>
              <a:t>. The </a:t>
            </a:r>
            <a:r>
              <a:rPr lang="en-US" b="1" dirty="0" smtClean="0"/>
              <a:t>choice of what to do</a:t>
            </a:r>
            <a:r>
              <a:rPr lang="en-US" dirty="0" smtClean="0"/>
              <a:t> is determined </a:t>
            </a:r>
            <a:r>
              <a:rPr lang="en-US" b="1" dirty="0" smtClean="0"/>
              <a:t>exclusively by the weather on a given day</a:t>
            </a:r>
            <a:r>
              <a:rPr lang="en-US" dirty="0" smtClean="0"/>
              <a:t>. You have </a:t>
            </a:r>
            <a:r>
              <a:rPr lang="en-US" b="1" dirty="0" smtClean="0"/>
              <a:t>no definite information about the weather</a:t>
            </a:r>
            <a:r>
              <a:rPr lang="en-US" dirty="0" smtClean="0"/>
              <a:t> where your friend lives, but you </a:t>
            </a:r>
            <a:r>
              <a:rPr lang="en-US" b="1" dirty="0" smtClean="0"/>
              <a:t>know general trends</a:t>
            </a:r>
            <a:r>
              <a:rPr lang="en-US" dirty="0" smtClean="0"/>
              <a:t>. </a:t>
            </a:r>
            <a:r>
              <a:rPr lang="en-US" b="1" u="sng" dirty="0" smtClean="0"/>
              <a:t>Based on what he tells you he did each day, you try to guess what the weather must have been like</a:t>
            </a:r>
            <a:r>
              <a:rPr lang="en-US" dirty="0" smtClean="0"/>
              <a:t>.</a:t>
            </a:r>
          </a:p>
          <a:p>
            <a:r>
              <a:rPr lang="en-US" dirty="0" smtClean="0"/>
              <a:t>You believe that the weather operates as a discrete Markov chain. There are two states, "Rainy" and "Sunny", but you cannot observe them directly, that is, they are </a:t>
            </a:r>
            <a:r>
              <a:rPr lang="en-US" i="1" dirty="0" smtClean="0"/>
              <a:t>hidden</a:t>
            </a:r>
            <a:r>
              <a:rPr lang="en-US" dirty="0" smtClean="0"/>
              <a:t> from you. On each day, there is a certain chance that your friend will perform one of the following activities, depending on the weather: "walk", "shop", or "clean". Since your friend tells you about his activities, those are the </a:t>
            </a:r>
            <a:r>
              <a:rPr lang="en-US" i="1" dirty="0" smtClean="0"/>
              <a:t>observations</a:t>
            </a:r>
            <a:r>
              <a:rPr lang="en-US" dirty="0" smtClean="0"/>
              <a:t>. The entire system is that of a hidden Markov model (HMM).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6143-8AAB-42E4-B185-413DD0145AF6}" type="slidenum">
              <a:rPr lang="de-DE" smtClean="0"/>
              <a:pPr/>
              <a:t>26</a:t>
            </a:fld>
            <a:endParaRPr lang="de-DE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x(t) only depends on x(t-1)</a:t>
            </a:r>
          </a:p>
          <a:p>
            <a:r>
              <a:rPr lang="en-US" dirty="0" smtClean="0"/>
              <a:t>y(t) only</a:t>
            </a:r>
            <a:r>
              <a:rPr lang="en-US" baseline="0" dirty="0" smtClean="0"/>
              <a:t> depends on x(t)</a:t>
            </a:r>
          </a:p>
          <a:p>
            <a:r>
              <a:rPr lang="en-US" baseline="0" dirty="0" smtClean="0"/>
              <a:t>Arrows denote conditional dependencies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6143-8AAB-42E4-B185-413DD0145AF6}" type="slidenum">
              <a:rPr lang="de-DE" smtClean="0"/>
              <a:pPr/>
              <a:t>27</a:t>
            </a:fld>
            <a:endParaRPr lang="de-DE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0" u="none" dirty="0" smtClean="0">
                <a:solidFill>
                  <a:schemeClr val="bg1"/>
                </a:solidFill>
              </a:rPr>
              <a:t>The standard error of a method of measurement is the estimated standard deviation of the error in that method.</a:t>
            </a:r>
            <a:endParaRPr lang="en-US" b="0" u="none" dirty="0">
              <a:solidFill>
                <a:schemeClr val="bg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6143-8AAB-42E4-B185-413DD0145AF6}" type="slidenum">
              <a:rPr lang="de-DE" smtClean="0"/>
              <a:pPr/>
              <a:t>28</a:t>
            </a:fld>
            <a:endParaRPr lang="de-DE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</a:t>
            </a:r>
            <a:r>
              <a:rPr lang="en-US" baseline="-25000" dirty="0" smtClean="0"/>
              <a:t>i</a:t>
            </a:r>
            <a:r>
              <a:rPr lang="en-US" dirty="0" smtClean="0"/>
              <a:t>: evidence corresponding to</a:t>
            </a:r>
            <a:r>
              <a:rPr lang="en-US" baseline="0" dirty="0" smtClean="0"/>
              <a:t> hidden motivation variable (takes as many values as the motivation variable). This variable is defined using the number of hint requests and time spent.</a:t>
            </a:r>
          </a:p>
          <a:p>
            <a:r>
              <a:rPr lang="en-US" baseline="0" dirty="0" err="1" smtClean="0"/>
              <a:t>U</a:t>
            </a:r>
            <a:r>
              <a:rPr lang="en-US" baseline="-25000" dirty="0" err="1" smtClean="0"/>
              <a:t>i</a:t>
            </a:r>
            <a:r>
              <a:rPr lang="en-US" baseline="0" dirty="0" smtClean="0"/>
              <a:t>: if a student’s initial response is to ask for a hint, </a:t>
            </a:r>
            <a:r>
              <a:rPr lang="en-US" baseline="0" dirty="0" err="1" smtClean="0"/>
              <a:t>U</a:t>
            </a:r>
            <a:r>
              <a:rPr lang="en-US" baseline="-25000" dirty="0" err="1" smtClean="0"/>
              <a:t>i</a:t>
            </a:r>
            <a:r>
              <a:rPr lang="en-US" baseline="0" dirty="0" smtClean="0"/>
              <a:t> is labeled as incorrect</a:t>
            </a:r>
          </a:p>
          <a:p>
            <a:endParaRPr lang="en-US" baseline="0" dirty="0" smtClean="0"/>
          </a:p>
          <a:p>
            <a:r>
              <a:rPr lang="en-US" baseline="0" dirty="0" smtClean="0"/>
              <a:t>IRT to gauge/assess student proficiency</a:t>
            </a:r>
          </a:p>
          <a:p>
            <a:r>
              <a:rPr lang="en-US" baseline="0" dirty="0" smtClean="0"/>
              <a:t>HMM to infer a student’s motivation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First-order Markov assumption holds: M</a:t>
            </a:r>
            <a:r>
              <a:rPr lang="en-US" baseline="-25000" dirty="0" smtClean="0"/>
              <a:t>i+1</a:t>
            </a:r>
            <a:r>
              <a:rPr lang="en-US" baseline="0" dirty="0" smtClean="0"/>
              <a:t> only depends on M</a:t>
            </a:r>
            <a:r>
              <a:rPr lang="en-US" baseline="-25000" dirty="0" smtClean="0"/>
              <a:t>i</a:t>
            </a:r>
            <a:endParaRPr lang="en-US" baseline="-25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6143-8AAB-42E4-B185-413DD0145AF6}" type="slidenum">
              <a:rPr lang="de-DE" smtClean="0"/>
              <a:pPr/>
              <a:t>29</a:t>
            </a:fld>
            <a:endParaRPr lang="de-D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Why are users frustrated? Because the user(s)</a:t>
            </a:r>
            <a:r>
              <a:rPr lang="en-US" baseline="0" noProof="0" dirty="0" smtClean="0"/>
              <a:t> might not have enough knowledge to solve a (special) problem.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6143-8AAB-42E4-B185-413DD0145AF6}" type="slidenum">
              <a:rPr lang="de-DE" smtClean="0"/>
              <a:pPr/>
              <a:t>3</a:t>
            </a:fld>
            <a:endParaRPr lang="de-DE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“Control Group” means</a:t>
            </a:r>
            <a:r>
              <a:rPr lang="en-US" baseline="0" dirty="0" smtClean="0"/>
              <a:t> here “Tutor Control Group”</a:t>
            </a:r>
            <a:endParaRPr lang="en-US" dirty="0" smtClean="0"/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HMM infers the probability that a student</a:t>
            </a:r>
            <a:r>
              <a:rPr lang="en-US" baseline="0" dirty="0" smtClean="0"/>
              <a:t> is in any of the states ‘engaged’, ‘quick-guess’, ‘hint-abuse’ or ‘skipped-problem’ for each problem, depending on their behavior on the current problem and the motivation state in the previous time step. The student is classified as engaged/disengaged based on the engagement state of the highest likelihood.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Re-engagement probabilities are higher</a:t>
            </a:r>
            <a:r>
              <a:rPr lang="en-US" baseline="0" dirty="0" smtClean="0"/>
              <a:t> for the Interventions Group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COLORED CIRCLES:</a:t>
            </a:r>
          </a:p>
          <a:p>
            <a:r>
              <a:rPr lang="en-US" baseline="0" dirty="0" smtClean="0"/>
              <a:t>Students in Interventions Group oscillated more between engaged and disengaged states;</a:t>
            </a:r>
          </a:p>
          <a:p>
            <a:r>
              <a:rPr lang="en-US" baseline="0" dirty="0" smtClean="0"/>
              <a:t>Probabilities of disengagement and re-engagement are generally higher than the control group</a:t>
            </a:r>
          </a:p>
          <a:p>
            <a:endParaRPr lang="en-US" baseline="0" dirty="0" smtClean="0"/>
          </a:p>
          <a:p>
            <a:r>
              <a:rPr lang="en-US" baseline="0" dirty="0" smtClean="0"/>
              <a:t>ORANGE CIRCLES:</a:t>
            </a:r>
          </a:p>
          <a:p>
            <a:r>
              <a:rPr lang="en-US" baseline="0" dirty="0" smtClean="0"/>
              <a:t>Students in the interventions group are also more likely to disengage by a small margin.</a:t>
            </a:r>
          </a:p>
          <a:p>
            <a:r>
              <a:rPr lang="en-US" baseline="0" dirty="0" smtClean="0"/>
              <a:t>Engagement status is hard to maintain.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Interventions only have a short-term impact on engagement.</a:t>
            </a:r>
          </a:p>
          <a:p>
            <a:r>
              <a:rPr lang="en-US" baseline="0" dirty="0" smtClean="0"/>
              <a:t>Exposing students who are already engaged to an intervention might be unproductive.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KEYWORDS:</a:t>
            </a:r>
          </a:p>
          <a:p>
            <a:r>
              <a:rPr lang="en-US" baseline="0" dirty="0" smtClean="0"/>
              <a:t>Finding the most likely sequence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6143-8AAB-42E4-B185-413DD0145AF6}" type="slidenum">
              <a:rPr lang="de-DE" smtClean="0"/>
              <a:pPr/>
              <a:t>30</a:t>
            </a:fld>
            <a:endParaRPr lang="de-DE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“Control Group” means</a:t>
            </a:r>
            <a:r>
              <a:rPr lang="en-US" baseline="0" dirty="0" smtClean="0"/>
              <a:t> here “Tutor Control Group”</a:t>
            </a:r>
            <a:endParaRPr lang="en-US" dirty="0" smtClean="0"/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HMM infers the probability that a student</a:t>
            </a:r>
            <a:r>
              <a:rPr lang="en-US" baseline="0" dirty="0" smtClean="0"/>
              <a:t> is in any of the states ‘engaged’, ‘quick-guess’, ‘hint-abuse’ or ‘skipped-problem’ for each problem, depending on their behavior on the current problem and the motivation state in the previous time step. The student is classified as engaged/disengaged based on the engagement state of the highest likelihood.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Re-engagement probabilities are higher</a:t>
            </a:r>
            <a:r>
              <a:rPr lang="en-US" baseline="0" dirty="0" smtClean="0"/>
              <a:t> for the Interventions Group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Interventions only have a short-term impact on engagement.</a:t>
            </a:r>
          </a:p>
          <a:p>
            <a:r>
              <a:rPr lang="en-US" baseline="0" dirty="0" smtClean="0"/>
              <a:t>Exposing students who are already engaged to an intervention might be unproductive.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KEYWORDS:</a:t>
            </a:r>
          </a:p>
          <a:p>
            <a:r>
              <a:rPr lang="en-US" baseline="0" dirty="0" smtClean="0"/>
              <a:t>Finding the most likely sequence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6143-8AAB-42E4-B185-413DD0145AF6}" type="slidenum">
              <a:rPr lang="de-DE" smtClean="0"/>
              <a:pPr/>
              <a:t>31</a:t>
            </a:fld>
            <a:endParaRPr lang="de-DE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HMM infers the probability that a student</a:t>
            </a:r>
            <a:r>
              <a:rPr lang="en-US" baseline="0" dirty="0" smtClean="0"/>
              <a:t> is in any of the states ‘engaged’, ‘quick-guess’, ‘hint-abuse’ or ‘skipped-problem’ for each problem, depending on their behavior on the current problem and the motivation state in the previous time step. The student is classified as engaged/disengaged based on the engagement state of the highest likelihood.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6143-8AAB-42E4-B185-413DD0145AF6}" type="slidenum">
              <a:rPr lang="de-DE" smtClean="0"/>
              <a:pPr/>
              <a:t>32</a:t>
            </a:fld>
            <a:endParaRPr lang="de-DE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Probability of a student being disengaged. Hardly any</a:t>
            </a:r>
            <a:r>
              <a:rPr lang="en-US" baseline="0" dirty="0" smtClean="0"/>
              <a:t> difference in probabilities.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6143-8AAB-42E4-B185-413DD0145AF6}" type="slidenum">
              <a:rPr lang="de-DE" smtClean="0"/>
              <a:pPr/>
              <a:t>33</a:t>
            </a:fld>
            <a:endParaRPr lang="de-DE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Table 6: difference between the previous matrices.</a:t>
            </a:r>
            <a:r>
              <a:rPr lang="en-US" baseline="0" dirty="0" smtClean="0"/>
              <a:t> Positive values indicate that the probability is higher for the motivational group, negative values indicate the opposite.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Table 6 (bold diagonal) shows that students in the interventions group are less prone to stay in the same disengagement state.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6143-8AAB-42E4-B185-413DD0145AF6}" type="slidenum">
              <a:rPr lang="de-DE" smtClean="0"/>
              <a:pPr/>
              <a:t>34</a:t>
            </a:fld>
            <a:endParaRPr lang="de-DE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6143-8AAB-42E4-B185-413DD0145AF6}" type="slidenum">
              <a:rPr lang="de-DE" smtClean="0"/>
              <a:pPr/>
              <a:t>35</a:t>
            </a:fld>
            <a:endParaRPr lang="de-DE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6143-8AAB-42E4-B185-413DD0145AF6}" type="slidenum">
              <a:rPr lang="de-DE" smtClean="0"/>
              <a:pPr/>
              <a:t>36</a:t>
            </a:fld>
            <a:endParaRPr lang="de-DE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6143-8AAB-42E4-B185-413DD0145AF6}" type="slidenum">
              <a:rPr lang="de-DE" smtClean="0"/>
              <a:pPr/>
              <a:t>37</a:t>
            </a:fld>
            <a:endParaRPr lang="de-DE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“Progress bars” do not show the performance, but show a complete overview what topics are known and what topics are not.</a:t>
            </a:r>
          </a:p>
          <a:p>
            <a:endParaRPr lang="en-US" dirty="0" smtClean="0"/>
          </a:p>
          <a:p>
            <a:r>
              <a:rPr lang="en-US" dirty="0" smtClean="0"/>
              <a:t>Comparing percentage correct responses</a:t>
            </a:r>
            <a:r>
              <a:rPr lang="en-US" baseline="0" dirty="0" smtClean="0"/>
              <a:t> in the last problems is not an accurate enough measure to assess how much students know. Following better...</a:t>
            </a:r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6143-8AAB-42E4-B185-413DD0145AF6}" type="slidenum">
              <a:rPr lang="de-DE" smtClean="0"/>
              <a:pPr/>
              <a:t>38</a:t>
            </a:fld>
            <a:endParaRPr lang="de-DE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</a:t>
            </a:r>
            <a:r>
              <a:rPr lang="en-US" baseline="0" dirty="0" smtClean="0"/>
              <a:t> of this design: One can get overview of own knowledge; whole progress is depicted.</a:t>
            </a:r>
          </a:p>
          <a:p>
            <a:r>
              <a:rPr lang="en-US" baseline="0" dirty="0" smtClean="0"/>
              <a:t>CONTRA of this design: Do not see actual performance in previous tasks.</a:t>
            </a:r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6143-8AAB-42E4-B185-413DD0145AF6}" type="slidenum">
              <a:rPr lang="de-DE" smtClean="0"/>
              <a:pPr/>
              <a:t>39</a:t>
            </a:fld>
            <a:endParaRPr lang="de-D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6143-8AAB-42E4-B185-413DD0145AF6}" type="slidenum">
              <a:rPr lang="de-DE" smtClean="0"/>
              <a:pPr/>
              <a:t>4</a:t>
            </a:fld>
            <a:endParaRPr lang="de-DE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6143-8AAB-42E4-B185-413DD0145AF6}" type="slidenum">
              <a:rPr lang="de-DE" smtClean="0"/>
              <a:pPr/>
              <a:t>40</a:t>
            </a:fld>
            <a:endParaRPr lang="de-DE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6143-8AAB-42E4-B185-413DD0145AF6}" type="slidenum">
              <a:rPr lang="de-DE" smtClean="0"/>
              <a:pPr/>
              <a:t>41</a:t>
            </a:fld>
            <a:endParaRPr lang="de-DE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“progress</a:t>
            </a:r>
            <a:r>
              <a:rPr lang="en-US" baseline="0" dirty="0" smtClean="0"/>
              <a:t> bars” similar to </a:t>
            </a:r>
            <a:r>
              <a:rPr lang="en-US" baseline="0" dirty="0" err="1" smtClean="0"/>
              <a:t>ActiveMath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6143-8AAB-42E4-B185-413DD0145AF6}" type="slidenum">
              <a:rPr lang="de-DE" smtClean="0"/>
              <a:pPr/>
              <a:t>42</a:t>
            </a:fld>
            <a:endParaRPr lang="de-DE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Easy example concerning “individual</a:t>
            </a:r>
            <a:r>
              <a:rPr lang="en-US" baseline="0" dirty="0" smtClean="0"/>
              <a:t> hints”: computer science people count beginning with 0 where mathematics people start with 1.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6143-8AAB-42E4-B185-413DD0145AF6}" type="slidenum">
              <a:rPr lang="de-DE" smtClean="0"/>
              <a:pPr/>
              <a:t>43</a:t>
            </a:fld>
            <a:endParaRPr lang="de-DE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 the end, one can check whether the predicted state by the HMM is equal to the actual state observed</a:t>
            </a:r>
            <a:r>
              <a:rPr lang="en-US" baseline="0" dirty="0" smtClean="0"/>
              <a:t> using the DT.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Comparison of the result: Improvement of predictions possible, because a </a:t>
            </a:r>
            <a:r>
              <a:rPr lang="en-US" baseline="0" dirty="0" err="1" smtClean="0"/>
              <a:t>mis</a:t>
            </a:r>
            <a:r>
              <a:rPr lang="en-US" baseline="0" dirty="0" smtClean="0"/>
              <a:t>-prediction cannot be easily propagated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6143-8AAB-42E4-B185-413DD0145AF6}" type="slidenum">
              <a:rPr lang="de-DE" smtClean="0"/>
              <a:pPr/>
              <a:t>44</a:t>
            </a:fld>
            <a:endParaRPr lang="de-DE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Just an example to get the idea. Maybe some sort of reorder might be clever.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6143-8AAB-42E4-B185-413DD0145AF6}" type="slidenum">
              <a:rPr lang="de-DE" smtClean="0"/>
              <a:pPr/>
              <a:t>45</a:t>
            </a:fld>
            <a:endParaRPr lang="de-DE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“Sound” depends on what topic is</a:t>
            </a:r>
            <a:r>
              <a:rPr lang="en-US" baseline="0" dirty="0" smtClean="0"/>
              <a:t> being taught. Maybe “Mathematics for Informatics” is not the right topic for the usage of sound. But take people from elementary school.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6143-8AAB-42E4-B185-413DD0145AF6}" type="slidenum">
              <a:rPr lang="de-DE" smtClean="0"/>
              <a:pPr/>
              <a:t>46</a:t>
            </a:fld>
            <a:endParaRPr lang="de-DE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6143-8AAB-42E4-B185-413DD0145AF6}" type="slidenum">
              <a:rPr lang="de-DE" smtClean="0"/>
              <a:pPr/>
              <a:t>47</a:t>
            </a:fld>
            <a:endParaRPr lang="de-DE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6143-8AAB-42E4-B185-413DD0145AF6}" type="slidenum">
              <a:rPr lang="de-DE" smtClean="0"/>
              <a:pPr/>
              <a:t>48</a:t>
            </a:fld>
            <a:endParaRPr lang="de-DE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6143-8AAB-42E4-B185-413DD0145AF6}" type="slidenum">
              <a:rPr lang="de-DE" smtClean="0"/>
              <a:pPr/>
              <a:t>49</a:t>
            </a:fld>
            <a:endParaRPr lang="de-D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FURTHERMORE: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students in intelligent tutoring</a:t>
            </a:r>
            <a:r>
              <a:rPr lang="en-US" baseline="0" dirty="0" smtClean="0"/>
              <a:t> classes are more motivated that students in traditional classes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s</a:t>
            </a:r>
            <a:r>
              <a:rPr lang="en-US" dirty="0" smtClean="0"/>
              <a:t>tudents who “game” only learn 2/3 as much as similar students who do not “game”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6143-8AAB-42E4-B185-413DD0145AF6}" type="slidenum">
              <a:rPr lang="de-DE" smtClean="0"/>
              <a:pPr/>
              <a:t>5</a:t>
            </a:fld>
            <a:endParaRPr lang="de-DE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6143-8AAB-42E4-B185-413DD0145AF6}" type="slidenum">
              <a:rPr lang="de-DE" smtClean="0"/>
              <a:pPr/>
              <a:t>50</a:t>
            </a:fld>
            <a:endParaRPr lang="de-D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Wayang means “shadow puppet”</a:t>
            </a:r>
            <a:r>
              <a:rPr lang="en-US" baseline="0" dirty="0" smtClean="0"/>
              <a:t> and is a multimedia tutoring system for geometry.</a:t>
            </a:r>
            <a:endParaRPr lang="en-US" dirty="0" smtClean="0"/>
          </a:p>
          <a:p>
            <a:r>
              <a:rPr lang="en-US" dirty="0" smtClean="0"/>
              <a:t>In the paper is no information about how things are logged in Wayang.</a:t>
            </a:r>
          </a:p>
          <a:p>
            <a:endParaRPr lang="en-US" sz="1200" baseline="0" dirty="0" smtClean="0"/>
          </a:p>
          <a:p>
            <a:r>
              <a:rPr lang="en-US" sz="1200" baseline="0" dirty="0" smtClean="0"/>
              <a:t>SAT (Scholastic Aptitude Test) = test at the end of high school in the US</a:t>
            </a:r>
          </a:p>
          <a:p>
            <a:r>
              <a:rPr lang="en-US" sz="1200" baseline="0" dirty="0" smtClean="0"/>
              <a:t>MCAS = high stakes, statewide-standardized achievement test exam</a:t>
            </a:r>
          </a:p>
          <a:p>
            <a:endParaRPr lang="en-US" sz="1200" baseline="0" dirty="0" smtClean="0"/>
          </a:p>
          <a:p>
            <a:r>
              <a:rPr lang="en-US" sz="1200" baseline="0" dirty="0" smtClean="0"/>
              <a:t>Only the “math-part” was taken into account. Tests usually contain also other fields.</a:t>
            </a:r>
          </a:p>
          <a:p>
            <a:endParaRPr lang="en-US" sz="1200" baseline="0" dirty="0" smtClean="0"/>
          </a:p>
          <a:p>
            <a:r>
              <a:rPr lang="en-US" sz="1200" baseline="0" dirty="0" smtClean="0"/>
              <a:t>DON’T TALK ABOUT ASSIGNMENTS TO GROUPS! SLIDES ARE LATER!</a:t>
            </a:r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6143-8AAB-42E4-B185-413DD0145AF6}" type="slidenum">
              <a:rPr lang="de-DE" smtClean="0"/>
              <a:pPr/>
              <a:t>6</a:t>
            </a:fld>
            <a:endParaRPr lang="de-D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Logging</a:t>
            </a:r>
            <a:r>
              <a:rPr lang="en-US" baseline="0" dirty="0" smtClean="0"/>
              <a:t> goes in a centralized database.</a:t>
            </a:r>
            <a:endParaRPr lang="en-US" dirty="0" smtClean="0"/>
          </a:p>
          <a:p>
            <a:r>
              <a:rPr lang="en-US" dirty="0" smtClean="0"/>
              <a:t>Tutor is Java-based.</a:t>
            </a:r>
            <a:r>
              <a:rPr lang="en-US" baseline="0" dirty="0" smtClean="0"/>
              <a:t> Interaction between them is solved via XML calls.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Wayang Tutor “Brain” server: database-backed Java </a:t>
            </a:r>
            <a:r>
              <a:rPr lang="en-US" baseline="0" dirty="0" err="1" smtClean="0"/>
              <a:t>servlet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6143-8AAB-42E4-B185-413DD0145AF6}" type="slidenum">
              <a:rPr lang="de-DE" smtClean="0"/>
              <a:pPr/>
              <a:t>7</a:t>
            </a:fld>
            <a:endParaRPr lang="de-D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6143-8AAB-42E4-B185-413DD0145AF6}" type="slidenum">
              <a:rPr lang="de-DE" smtClean="0"/>
              <a:pPr/>
              <a:t>8</a:t>
            </a:fld>
            <a:endParaRPr lang="de-DE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 left: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Wayang Village showing buttons for different student modules, including the SAT hut, adventures, spatial skills test and the math fact retrieval test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Top right: Assessing the student’s spatial abilities through a standard mental rotation test.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Bottom left: Anne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Russon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leads the student to save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oraguntans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“We need to find the shortest route and estimate how much extra gas we should take”. This is the fantasy component.</a:t>
            </a:r>
            <a:endParaRPr lang="en-US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6143-8AAB-42E4-B185-413DD0145AF6}" type="slidenum">
              <a:rPr lang="de-DE" smtClean="0"/>
              <a:pPr/>
              <a:t>9</a:t>
            </a:fld>
            <a:endParaRPr 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DDE531-3971-4908-ABE7-305E02B38564}" type="datetimeFigureOut">
              <a:rPr lang="de-DE" smtClean="0"/>
              <a:pPr/>
              <a:t>30.01.2008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 dirty="0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6C2A8C-2831-42F4-8099-CA48F66F32A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9" name="Rechteck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hteck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hteck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2" name="Rechteck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57200" y="4343400"/>
            <a:ext cx="82296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457200" y="2834640"/>
            <a:ext cx="82296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DDE531-3971-4908-ABE7-305E02B38564}" type="datetimeFigureOut">
              <a:rPr lang="de-DE" smtClean="0"/>
              <a:pPr/>
              <a:t>30.01.2008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6C2A8C-2831-42F4-8099-CA48F66F32AD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DDE531-3971-4908-ABE7-305E02B38564}" type="datetimeFigureOut">
              <a:rPr lang="de-DE" smtClean="0"/>
              <a:pPr/>
              <a:t>30.01.2008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6C2A8C-2831-42F4-8099-CA48F66F32AD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de-DE" dirty="0" smtClean="0"/>
              <a:t>Titelmasterformat durch Klicken bearbeiten</a:t>
            </a:r>
            <a:endParaRPr kumimoji="0"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83560"/>
            <a:ext cx="8229600" cy="45720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DDE531-3971-4908-ABE7-305E02B38564}" type="datetimeFigureOut">
              <a:rPr lang="de-DE" smtClean="0"/>
              <a:pPr/>
              <a:t>30.01.2008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6C2A8C-2831-42F4-8099-CA48F66F32AD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ihand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5" name="Freihand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6" name="Freihand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7" name="Freihand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8" name="Freihand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9" name="Freihand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0" name="Freihand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1" name="Freihand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2" name="Freihand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3" name="Freihand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4" name="Freihand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5" name="Freihand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6" name="Freihand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7" name="Freihand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DDE531-3971-4908-ABE7-305E02B38564}" type="datetimeFigureOut">
              <a:rPr lang="de-DE" smtClean="0"/>
              <a:pPr/>
              <a:t>30.01.2008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6C2A8C-2831-42F4-8099-CA48F66F32A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hteck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hteck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hteck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hteck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de-DE" dirty="0" smtClean="0"/>
              <a:t>Titelmasterformat durch Klicken bearbeiten</a:t>
            </a:r>
            <a:endParaRPr kumimoji="0"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DDE531-3971-4908-ABE7-305E02B38564}" type="datetimeFigureOut">
              <a:rPr lang="de-DE" smtClean="0"/>
              <a:pPr/>
              <a:t>30.01.2008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6C2A8C-2831-42F4-8099-CA48F66F32AD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DDE531-3971-4908-ABE7-305E02B38564}" type="datetimeFigureOut">
              <a:rPr lang="de-DE" smtClean="0"/>
              <a:pPr/>
              <a:t>30.01.2008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6C2A8C-2831-42F4-8099-CA48F66F32A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6" name="Rechteck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hteck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hteck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9" name="Rechteck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hteck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hteck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hteck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9" name="Rechteck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hteck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DDE531-3971-4908-ABE7-305E02B38564}" type="datetimeFigureOut">
              <a:rPr lang="de-DE" smtClean="0"/>
              <a:pPr/>
              <a:t>30.01.2008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6C2A8C-2831-42F4-8099-CA48F66F32AD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DDE531-3971-4908-ABE7-305E02B38564}" type="datetimeFigureOut">
              <a:rPr lang="de-DE" smtClean="0"/>
              <a:pPr/>
              <a:t>30.01.2008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6C2A8C-2831-42F4-8099-CA48F66F32AD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DDE531-3971-4908-ABE7-305E02B38564}" type="datetimeFigureOut">
              <a:rPr lang="de-DE" smtClean="0"/>
              <a:pPr/>
              <a:t>30.01.2008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6C2A8C-2831-42F4-8099-CA48F66F32AD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9" name="Gerade Verbindung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pieren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Gerade Verbindung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de-DE" dirty="0" smtClean="0"/>
              <a:t>Bild durch Klicken auf Symbol hinzufügen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grpSp>
        <p:nvGrpSpPr>
          <p:cNvPr id="14" name="Gruppieren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Gerade Verbindung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ieren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Gerade Verbindung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9BDDE531-3971-4908-ABE7-305E02B38564}" type="datetimeFigureOut">
              <a:rPr lang="de-DE" smtClean="0"/>
              <a:pPr/>
              <a:t>30.01.2008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6C2A8C-2831-42F4-8099-CA48F66F32AD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hteck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hteck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hteck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de-DE" dirty="0" smtClean="0"/>
              <a:t>Textmasterformate durch Klicken bearbeiten</a:t>
            </a:r>
          </a:p>
          <a:p>
            <a:pPr lvl="1" eaLnBrk="1" latinLnBrk="0" hangingPunct="1"/>
            <a:r>
              <a:rPr kumimoji="0" lang="de-DE" dirty="0" smtClean="0"/>
              <a:t>Zweite Ebene</a:t>
            </a:r>
          </a:p>
          <a:p>
            <a:pPr lvl="2" eaLnBrk="1" latinLnBrk="0" hangingPunct="1"/>
            <a:r>
              <a:rPr kumimoji="0" lang="de-DE" dirty="0" smtClean="0"/>
              <a:t>Dritte Ebene</a:t>
            </a:r>
          </a:p>
          <a:p>
            <a:pPr lvl="3" eaLnBrk="1" latinLnBrk="0" hangingPunct="1"/>
            <a:r>
              <a:rPr kumimoji="0" lang="de-DE" dirty="0" smtClean="0"/>
              <a:t>Vierte Ebene</a:t>
            </a:r>
          </a:p>
          <a:p>
            <a:pPr lvl="4" eaLnBrk="1" latinLnBrk="0" hangingPunct="1"/>
            <a:r>
              <a:rPr kumimoji="0" lang="de-DE" dirty="0" smtClean="0"/>
              <a:t>Fünfte Ebene</a:t>
            </a:r>
            <a:endParaRPr kumimoji="0" lang="en-US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BDDE531-3971-4908-ABE7-305E02B38564}" type="datetimeFigureOut">
              <a:rPr lang="de-DE" smtClean="0"/>
              <a:pPr/>
              <a:t>30.01.2008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de-DE" dirty="0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6C2A8C-2831-42F4-8099-CA48F66F32AD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Repairing Disengagement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Jan Hendrik Dithmar</a:t>
            </a:r>
            <a:endParaRPr lang="de-DE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experiment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3571868" y="5643578"/>
            <a:ext cx="2071702" cy="1071570"/>
          </a:xfrm>
          <a:prstGeom prst="rect">
            <a:avLst/>
          </a:prstGeom>
          <a:effectLst>
            <a:glow rad="101500">
              <a:schemeClr val="dk1">
                <a:alpha val="42000"/>
                <a:satMod val="120000"/>
              </a:schemeClr>
            </a:glow>
            <a:reflection blurRad="6350" stA="52000" endA="300" endPos="35000" dir="5400000" sy="-100000" algn="bl" rotWithShape="0"/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Tutoring System “Wayang Outpost”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7072330" y="2071678"/>
            <a:ext cx="1714512" cy="1000132"/>
          </a:xfrm>
          <a:prstGeom prst="rect">
            <a:avLst/>
          </a:prstGeom>
          <a:effectLst>
            <a:glow rad="63500">
              <a:schemeClr val="accent4">
                <a:alpha val="45000"/>
                <a:satMod val="120000"/>
              </a:schemeClr>
            </a:glow>
            <a:reflection blurRad="6350" stA="52000" endA="300" endPos="35000" dir="5400000" sy="-100000" algn="bl" rotWithShape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88 students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4714876" y="2071678"/>
            <a:ext cx="1714512" cy="1000132"/>
          </a:xfrm>
          <a:prstGeom prst="rect">
            <a:avLst/>
          </a:prstGeom>
          <a:effectLst>
            <a:glow rad="63500">
              <a:schemeClr val="accent4">
                <a:alpha val="45000"/>
                <a:satMod val="120000"/>
              </a:schemeClr>
            </a:glow>
            <a:reflection blurRad="6350" stA="52000" endA="300" endPos="35000" dir="5400000" sy="-100000" algn="bl" rotWithShape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 Group</a:t>
            </a:r>
            <a:endParaRPr lang="en-US" dirty="0"/>
          </a:p>
        </p:txBody>
      </p:sp>
      <p:sp>
        <p:nvSpPr>
          <p:cNvPr id="7" name="Rechteck 6"/>
          <p:cNvSpPr/>
          <p:nvPr/>
        </p:nvSpPr>
        <p:spPr>
          <a:xfrm>
            <a:off x="7286644" y="3786190"/>
            <a:ext cx="1714512" cy="1000132"/>
          </a:xfrm>
          <a:prstGeom prst="rect">
            <a:avLst/>
          </a:prstGeom>
          <a:effectLst>
            <a:glow rad="63500">
              <a:schemeClr val="accent4">
                <a:alpha val="45000"/>
                <a:satMod val="120000"/>
              </a:schemeClr>
            </a:glow>
            <a:reflection blurRad="6350" stA="52000" endA="300" endPos="35000" dir="5400000" sy="-100000" algn="bl" rotWithShape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Interventions Group</a:t>
            </a:r>
            <a:endParaRPr lang="en-US" dirty="0"/>
          </a:p>
        </p:txBody>
      </p:sp>
      <p:sp>
        <p:nvSpPr>
          <p:cNvPr id="8" name="Rechteck 7"/>
          <p:cNvSpPr/>
          <p:nvPr/>
        </p:nvSpPr>
        <p:spPr>
          <a:xfrm>
            <a:off x="5286380" y="3786190"/>
            <a:ext cx="1714512" cy="1000132"/>
          </a:xfrm>
          <a:prstGeom prst="rect">
            <a:avLst/>
          </a:prstGeom>
          <a:effectLst>
            <a:glow rad="63500">
              <a:schemeClr val="accent4">
                <a:alpha val="45000"/>
                <a:satMod val="120000"/>
              </a:schemeClr>
            </a:glow>
            <a:reflection blurRad="6350" stA="52000" endA="300" endPos="35000" dir="5400000" sy="-100000" algn="bl" rotWithShape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Tutor Control Group</a:t>
            </a:r>
            <a:endParaRPr lang="en-US" dirty="0"/>
          </a:p>
        </p:txBody>
      </p:sp>
      <p:cxnSp>
        <p:nvCxnSpPr>
          <p:cNvPr id="12" name="Gerade Verbindung mit Pfeil 11"/>
          <p:cNvCxnSpPr>
            <a:stCxn id="5" idx="2"/>
            <a:endCxn id="8" idx="0"/>
          </p:cNvCxnSpPr>
          <p:nvPr/>
        </p:nvCxnSpPr>
        <p:spPr>
          <a:xfrm rot="5400000">
            <a:off x="6679421" y="2536025"/>
            <a:ext cx="714380" cy="17859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>
            <a:stCxn id="5" idx="2"/>
            <a:endCxn id="7" idx="0"/>
          </p:cNvCxnSpPr>
          <p:nvPr/>
        </p:nvCxnSpPr>
        <p:spPr>
          <a:xfrm rot="16200000" flipH="1">
            <a:off x="7679553" y="3321843"/>
            <a:ext cx="714380" cy="21431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>
            <a:stCxn id="8" idx="2"/>
            <a:endCxn id="4" idx="0"/>
          </p:cNvCxnSpPr>
          <p:nvPr/>
        </p:nvCxnSpPr>
        <p:spPr>
          <a:xfrm rot="5400000">
            <a:off x="4947050" y="4446992"/>
            <a:ext cx="857256" cy="153591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>
            <a:stCxn id="7" idx="2"/>
            <a:endCxn id="4" idx="0"/>
          </p:cNvCxnSpPr>
          <p:nvPr/>
        </p:nvCxnSpPr>
        <p:spPr>
          <a:xfrm rot="5400000">
            <a:off x="5947182" y="3446860"/>
            <a:ext cx="857256" cy="353618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hteck 25"/>
          <p:cNvSpPr/>
          <p:nvPr/>
        </p:nvSpPr>
        <p:spPr>
          <a:xfrm>
            <a:off x="357158" y="1714488"/>
            <a:ext cx="1714512" cy="1000132"/>
          </a:xfrm>
          <a:prstGeom prst="rect">
            <a:avLst/>
          </a:prstGeom>
          <a:effectLst>
            <a:glow rad="63500">
              <a:schemeClr val="accent6">
                <a:alpha val="45000"/>
                <a:satMod val="120000"/>
              </a:schemeClr>
            </a:glow>
            <a:reflection blurRad="6350" stA="52000" endA="300" endPos="35000" dir="5400000" sy="-100000" algn="bl" rotWithShape="0"/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SAT</a:t>
            </a:r>
            <a:endParaRPr lang="en-US" dirty="0"/>
          </a:p>
        </p:txBody>
      </p:sp>
      <p:sp>
        <p:nvSpPr>
          <p:cNvPr id="27" name="Rechteck 26"/>
          <p:cNvSpPr/>
          <p:nvPr/>
        </p:nvSpPr>
        <p:spPr>
          <a:xfrm>
            <a:off x="2214546" y="1714488"/>
            <a:ext cx="1714512" cy="1000132"/>
          </a:xfrm>
          <a:prstGeom prst="rect">
            <a:avLst/>
          </a:prstGeom>
          <a:effectLst>
            <a:glow rad="63500">
              <a:schemeClr val="accent6">
                <a:alpha val="45000"/>
                <a:satMod val="120000"/>
              </a:schemeClr>
            </a:glow>
            <a:reflection blurRad="6350" stA="52000" endA="300" endPos="35000" dir="5400000" sy="-100000" algn="bl" rotWithShape="0"/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MCAS</a:t>
            </a:r>
            <a:endParaRPr lang="en-US" dirty="0"/>
          </a:p>
        </p:txBody>
      </p:sp>
      <p:sp>
        <p:nvSpPr>
          <p:cNvPr id="28" name="Rechteck 27"/>
          <p:cNvSpPr/>
          <p:nvPr/>
        </p:nvSpPr>
        <p:spPr>
          <a:xfrm>
            <a:off x="1285852" y="3929066"/>
            <a:ext cx="1714512" cy="1000132"/>
          </a:xfrm>
          <a:prstGeom prst="rect">
            <a:avLst/>
          </a:prstGeom>
          <a:effectLst>
            <a:glow rad="63500">
              <a:schemeClr val="accent6">
                <a:alpha val="45000"/>
                <a:satMod val="120000"/>
              </a:schemeClr>
            </a:glow>
            <a:reflection blurRad="6350" stA="52000" endA="300" endPos="35000" dir="5400000" sy="-100000" algn="bl" rotWithShape="0"/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 mathematics tests of 43 items</a:t>
            </a:r>
            <a:endParaRPr lang="en-US" dirty="0"/>
          </a:p>
        </p:txBody>
      </p:sp>
      <p:cxnSp>
        <p:nvCxnSpPr>
          <p:cNvPr id="45" name="Gerade Verbindung mit Pfeil 44"/>
          <p:cNvCxnSpPr>
            <a:stCxn id="26" idx="2"/>
            <a:endCxn id="28" idx="0"/>
          </p:cNvCxnSpPr>
          <p:nvPr/>
        </p:nvCxnSpPr>
        <p:spPr>
          <a:xfrm rot="16200000" flipH="1">
            <a:off x="1071538" y="2857496"/>
            <a:ext cx="1214446" cy="9286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>
            <a:stCxn id="27" idx="2"/>
            <a:endCxn id="28" idx="0"/>
          </p:cNvCxnSpPr>
          <p:nvPr/>
        </p:nvCxnSpPr>
        <p:spPr>
          <a:xfrm rot="5400000">
            <a:off x="2000232" y="2857496"/>
            <a:ext cx="1214446" cy="9286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9" name="Form 48"/>
          <p:cNvCxnSpPr>
            <a:stCxn id="28" idx="2"/>
            <a:endCxn id="4" idx="1"/>
          </p:cNvCxnSpPr>
          <p:nvPr/>
        </p:nvCxnSpPr>
        <p:spPr>
          <a:xfrm rot="16200000" flipH="1">
            <a:off x="2232406" y="4839900"/>
            <a:ext cx="1250165" cy="1428760"/>
          </a:xfrm>
          <a:prstGeom prst="bentConnector2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winkelte Verbindung 37"/>
          <p:cNvCxnSpPr>
            <a:stCxn id="27" idx="0"/>
            <a:endCxn id="6" idx="1"/>
          </p:cNvCxnSpPr>
          <p:nvPr/>
        </p:nvCxnSpPr>
        <p:spPr>
          <a:xfrm rot="16200000" flipH="1">
            <a:off x="3464711" y="1321579"/>
            <a:ext cx="857256" cy="1643074"/>
          </a:xfrm>
          <a:prstGeom prst="bentConnector4">
            <a:avLst>
              <a:gd name="adj1" fmla="val -26666"/>
              <a:gd name="adj2" fmla="val 76087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hteck 47"/>
          <p:cNvSpPr/>
          <p:nvPr/>
        </p:nvSpPr>
        <p:spPr>
          <a:xfrm>
            <a:off x="6000760" y="3000372"/>
            <a:ext cx="2428892" cy="8572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Remarks on forming groups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83560"/>
            <a:ext cx="8229600" cy="486015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Students after logon pseudo-randomly assigned to</a:t>
            </a:r>
          </a:p>
          <a:p>
            <a:r>
              <a:rPr lang="en-US" dirty="0" smtClean="0"/>
              <a:t>Tutor Control</a:t>
            </a:r>
          </a:p>
          <a:p>
            <a:pPr lvl="1"/>
            <a:r>
              <a:rPr lang="en-US" dirty="0" smtClean="0"/>
              <a:t>Traditional Wayang: Possibility to click on help button which provides multimedia hints</a:t>
            </a:r>
          </a:p>
          <a:p>
            <a:r>
              <a:rPr lang="en-US" dirty="0" smtClean="0"/>
              <a:t>Experimental (Interventions)</a:t>
            </a:r>
          </a:p>
          <a:p>
            <a:pPr lvl="1"/>
            <a:r>
              <a:rPr lang="en-US" dirty="0" smtClean="0"/>
              <a:t>Receiving intervention screens at fixed intervals of 6 problems</a:t>
            </a:r>
          </a:p>
          <a:p>
            <a:pPr lvl="1"/>
            <a:r>
              <a:rPr lang="en-US" dirty="0" smtClean="0"/>
              <a:t>Interventions: Performance graph with message or a tip that suggests a productive learning behavior</a:t>
            </a:r>
          </a:p>
          <a:p>
            <a:pPr lvl="1"/>
            <a:r>
              <a:rPr lang="en-US" dirty="0" smtClean="0"/>
              <a:t>Type of intervention was randomly-made decision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Graphs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1643050"/>
            <a:ext cx="8650224" cy="277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feld 4"/>
          <p:cNvSpPr txBox="1"/>
          <p:nvPr/>
        </p:nvSpPr>
        <p:spPr>
          <a:xfrm>
            <a:off x="428596" y="5286388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 problems</a:t>
            </a:r>
          </a:p>
          <a:p>
            <a:pPr algn="ctr"/>
            <a:r>
              <a:rPr lang="en-US" dirty="0" smtClean="0"/>
              <a:t>earlier</a:t>
            </a:r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4857752" y="5286388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 problems</a:t>
            </a:r>
          </a:p>
          <a:p>
            <a:pPr algn="ctr"/>
            <a:r>
              <a:rPr lang="en-US" dirty="0" smtClean="0"/>
              <a:t>earlier</a:t>
            </a:r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1714480" y="5286388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Last 5 problems</a:t>
            </a:r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6215074" y="5286388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Last 5 problems</a:t>
            </a:r>
            <a:endParaRPr lang="en-US" dirty="0"/>
          </a:p>
        </p:txBody>
      </p:sp>
      <p:cxnSp>
        <p:nvCxnSpPr>
          <p:cNvPr id="10" name="Gerade Verbindung mit Pfeil 9"/>
          <p:cNvCxnSpPr>
            <a:stCxn id="5" idx="0"/>
          </p:cNvCxnSpPr>
          <p:nvPr/>
        </p:nvCxnSpPr>
        <p:spPr>
          <a:xfrm rot="5400000" flipH="1" flipV="1">
            <a:off x="678629" y="4822041"/>
            <a:ext cx="857256" cy="714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>
            <a:stCxn id="7" idx="0"/>
          </p:cNvCxnSpPr>
          <p:nvPr/>
        </p:nvCxnSpPr>
        <p:spPr>
          <a:xfrm rot="16200000" flipV="1">
            <a:off x="1785918" y="4714884"/>
            <a:ext cx="857256" cy="28575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>
            <a:stCxn id="6" idx="0"/>
          </p:cNvCxnSpPr>
          <p:nvPr/>
        </p:nvCxnSpPr>
        <p:spPr>
          <a:xfrm rot="5400000" flipH="1" flipV="1">
            <a:off x="5072066" y="4857760"/>
            <a:ext cx="857256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>
            <a:stCxn id="8" idx="0"/>
          </p:cNvCxnSpPr>
          <p:nvPr/>
        </p:nvCxnSpPr>
        <p:spPr>
          <a:xfrm rot="16200000" flipV="1">
            <a:off x="6250793" y="4679165"/>
            <a:ext cx="857256" cy="35719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>
            <a:stCxn id="1026" idx="0"/>
            <a:endCxn id="1026" idx="2"/>
          </p:cNvCxnSpPr>
          <p:nvPr/>
        </p:nvCxnSpPr>
        <p:spPr>
          <a:xfrm rot="16200000" flipH="1">
            <a:off x="3220944" y="3032938"/>
            <a:ext cx="2779776" cy="158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of tips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Tip-read-carefully</a:t>
            </a:r>
          </a:p>
        </p:txBody>
      </p:sp>
      <p:sp>
        <p:nvSpPr>
          <p:cNvPr id="4" name="Rechteck 3"/>
          <p:cNvSpPr/>
          <p:nvPr/>
        </p:nvSpPr>
        <p:spPr>
          <a:xfrm>
            <a:off x="1000100" y="2786058"/>
            <a:ext cx="2000264" cy="857256"/>
          </a:xfrm>
          <a:prstGeom prst="rect">
            <a:avLst/>
          </a:prstGeom>
          <a:effectLst>
            <a:glow rad="101500">
              <a:schemeClr val="dk1">
                <a:alpha val="42000"/>
                <a:satMod val="120000"/>
              </a:schemeClr>
            </a:glow>
            <a:reflection blurRad="6350" stA="50000" endA="300" endPos="55000" dir="5400000" sy="-100000" algn="bl" rotWithShape="0"/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 problem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5608564" y="2786058"/>
            <a:ext cx="2000264" cy="857256"/>
          </a:xfrm>
          <a:prstGeom prst="rect">
            <a:avLst/>
          </a:prstGeom>
          <a:effectLst>
            <a:glow rad="101500">
              <a:schemeClr val="dk1">
                <a:alpha val="42000"/>
                <a:satMod val="120000"/>
              </a:schemeClr>
            </a:glow>
            <a:reflection blurRad="6350" stA="50000" endA="300" endPos="55000" dir="5400000" sy="-100000" algn="bl" rotWithShape="0"/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Ask for hint and read it carefully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5608564" y="5429264"/>
            <a:ext cx="2000264" cy="857256"/>
          </a:xfrm>
          <a:prstGeom prst="rect">
            <a:avLst/>
          </a:prstGeom>
          <a:effectLst>
            <a:glow rad="101500">
              <a:schemeClr val="dk1">
                <a:alpha val="42000"/>
                <a:satMod val="120000"/>
              </a:schemeClr>
            </a:glow>
            <a:reflection blurRad="6350" stA="50000" endA="300" endPos="55000" dir="5400000" sy="-100000" algn="bl" rotWithShape="0"/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Write down new information</a:t>
            </a:r>
            <a:endParaRPr lang="en-US" dirty="0"/>
          </a:p>
        </p:txBody>
      </p:sp>
      <p:cxnSp>
        <p:nvCxnSpPr>
          <p:cNvPr id="8" name="Gerade Verbindung mit Pfeil 7"/>
          <p:cNvCxnSpPr>
            <a:stCxn id="4" idx="3"/>
            <a:endCxn id="5" idx="1"/>
          </p:cNvCxnSpPr>
          <p:nvPr/>
        </p:nvCxnSpPr>
        <p:spPr>
          <a:xfrm>
            <a:off x="3000364" y="3214686"/>
            <a:ext cx="26082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>
            <a:stCxn id="5" idx="2"/>
            <a:endCxn id="6" idx="0"/>
          </p:cNvCxnSpPr>
          <p:nvPr/>
        </p:nvCxnSpPr>
        <p:spPr>
          <a:xfrm rot="5400000">
            <a:off x="5715721" y="4536289"/>
            <a:ext cx="178595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3286116" y="2786058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Problem too hard?</a:t>
            </a:r>
            <a:endParaRPr lang="en-US" dirty="0"/>
          </a:p>
        </p:txBody>
      </p:sp>
      <p:sp>
        <p:nvSpPr>
          <p:cNvPr id="12" name="Textfeld 11"/>
          <p:cNvSpPr txBox="1"/>
          <p:nvPr/>
        </p:nvSpPr>
        <p:spPr>
          <a:xfrm>
            <a:off x="6823010" y="4143380"/>
            <a:ext cx="1749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Hint introduces</a:t>
            </a:r>
          </a:p>
          <a:p>
            <a:r>
              <a:rPr lang="en-US" dirty="0" smtClean="0"/>
              <a:t>something new?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of tips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Tip-make-guess</a:t>
            </a:r>
          </a:p>
        </p:txBody>
      </p:sp>
      <p:sp>
        <p:nvSpPr>
          <p:cNvPr id="4" name="Rechteck 3"/>
          <p:cNvSpPr/>
          <p:nvPr/>
        </p:nvSpPr>
        <p:spPr>
          <a:xfrm>
            <a:off x="1000800" y="2786058"/>
            <a:ext cx="2000264" cy="857256"/>
          </a:xfrm>
          <a:prstGeom prst="rect">
            <a:avLst/>
          </a:prstGeom>
          <a:effectLst>
            <a:glow rad="101500">
              <a:schemeClr val="dk1">
                <a:alpha val="42000"/>
                <a:satMod val="120000"/>
              </a:schemeClr>
            </a:glow>
            <a:reflection blurRad="6350" stA="50000" endA="300" endPos="55000" dir="5400000" sy="-100000" algn="bl" rotWithShape="0"/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Think about problem and make a guess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5608564" y="2786058"/>
            <a:ext cx="2000264" cy="857256"/>
          </a:xfrm>
          <a:prstGeom prst="rect">
            <a:avLst/>
          </a:prstGeom>
          <a:effectLst>
            <a:glow rad="101500">
              <a:schemeClr val="dk1">
                <a:alpha val="42000"/>
                <a:satMod val="120000"/>
              </a:schemeClr>
            </a:glow>
            <a:reflection blurRad="6350" stA="50000" endA="300" endPos="55000" dir="5400000" sy="-100000" algn="bl" rotWithShape="0"/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Ask for hint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5608564" y="5429264"/>
            <a:ext cx="2000264" cy="857256"/>
          </a:xfrm>
          <a:prstGeom prst="rect">
            <a:avLst/>
          </a:prstGeom>
          <a:effectLst>
            <a:glow rad="101500">
              <a:schemeClr val="dk1">
                <a:alpha val="42000"/>
                <a:satMod val="120000"/>
              </a:schemeClr>
            </a:glow>
            <a:reflection blurRad="6350" stA="50000" endA="300" endPos="55000" dir="5400000" sy="-100000" algn="bl" rotWithShape="0"/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on “help”</a:t>
            </a:r>
            <a:endParaRPr lang="en-US" dirty="0"/>
          </a:p>
        </p:txBody>
      </p:sp>
      <p:cxnSp>
        <p:nvCxnSpPr>
          <p:cNvPr id="8" name="Gerade Verbindung mit Pfeil 7"/>
          <p:cNvCxnSpPr>
            <a:stCxn id="4" idx="3"/>
            <a:endCxn id="5" idx="1"/>
          </p:cNvCxnSpPr>
          <p:nvPr/>
        </p:nvCxnSpPr>
        <p:spPr>
          <a:xfrm>
            <a:off x="3001064" y="3214686"/>
            <a:ext cx="26075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>
            <a:stCxn id="5" idx="2"/>
            <a:endCxn id="6" idx="0"/>
          </p:cNvCxnSpPr>
          <p:nvPr/>
        </p:nvCxnSpPr>
        <p:spPr>
          <a:xfrm rot="5400000">
            <a:off x="5715721" y="4536289"/>
            <a:ext cx="178595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3487072" y="2773916"/>
            <a:ext cx="1513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Guess wrong?</a:t>
            </a:r>
            <a:endParaRPr lang="en-US" dirty="0"/>
          </a:p>
        </p:txBody>
      </p:sp>
      <p:sp>
        <p:nvSpPr>
          <p:cNvPr id="12" name="Textfeld 11"/>
          <p:cNvSpPr txBox="1"/>
          <p:nvPr/>
        </p:nvSpPr>
        <p:spPr>
          <a:xfrm>
            <a:off x="6823010" y="4274114"/>
            <a:ext cx="1867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Need more hints?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of tips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Tip-read-carefully</a:t>
            </a:r>
          </a:p>
          <a:p>
            <a:pPr lvl="1"/>
            <a:r>
              <a:rPr lang="en-US" dirty="0" smtClean="0"/>
              <a:t>Slow down</a:t>
            </a:r>
          </a:p>
          <a:p>
            <a:pPr lvl="1"/>
            <a:r>
              <a:rPr lang="en-US" dirty="0" smtClean="0"/>
              <a:t>Read problem carefully</a:t>
            </a:r>
          </a:p>
          <a:p>
            <a:pPr lvl="1"/>
            <a:r>
              <a:rPr lang="en-US" dirty="0" smtClean="0"/>
              <a:t>Read provided hints carefully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Tip-make-guess</a:t>
            </a:r>
          </a:p>
          <a:p>
            <a:pPr lvl="1"/>
            <a:r>
              <a:rPr lang="en-US" dirty="0" smtClean="0"/>
              <a:t>Think about the problem</a:t>
            </a:r>
          </a:p>
          <a:p>
            <a:pPr lvl="1"/>
            <a:r>
              <a:rPr lang="en-US" dirty="0" smtClean="0"/>
              <a:t>Make a guess</a:t>
            </a:r>
          </a:p>
          <a:p>
            <a:pPr lvl="1"/>
            <a:r>
              <a:rPr lang="en-US" dirty="0" smtClean="0"/>
              <a:t>If guess is wrong, ask for hints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 test days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Pre-tests and post-tests counterbalanced</a:t>
            </a:r>
          </a:p>
          <a:p>
            <a:r>
              <a:rPr lang="en-US" dirty="0" smtClean="0"/>
              <a:t>Post-tutor survey questions asked</a:t>
            </a:r>
          </a:p>
        </p:txBody>
      </p:sp>
      <p:cxnSp>
        <p:nvCxnSpPr>
          <p:cNvPr id="5" name="Gerade Verbindung 4"/>
          <p:cNvCxnSpPr/>
          <p:nvPr/>
        </p:nvCxnSpPr>
        <p:spPr>
          <a:xfrm rot="5400000">
            <a:off x="0" y="3500438"/>
            <a:ext cx="2142346" cy="79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 rot="5400000">
            <a:off x="1800000" y="3499644"/>
            <a:ext cx="2142346" cy="79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 rot="5400000">
            <a:off x="3600000" y="3499200"/>
            <a:ext cx="2142346" cy="79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 rot="5400000">
            <a:off x="5400000" y="3499200"/>
            <a:ext cx="2142346" cy="79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 rot="5400000">
            <a:off x="7200000" y="3499200"/>
            <a:ext cx="2142346" cy="79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1512000" y="4600526"/>
            <a:ext cx="906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day #1</a:t>
            </a:r>
            <a:endParaRPr lang="en-US" sz="2000" dirty="0"/>
          </a:p>
        </p:txBody>
      </p:sp>
      <p:sp>
        <p:nvSpPr>
          <p:cNvPr id="12" name="Textfeld 11"/>
          <p:cNvSpPr txBox="1"/>
          <p:nvPr/>
        </p:nvSpPr>
        <p:spPr>
          <a:xfrm>
            <a:off x="3312000" y="4600800"/>
            <a:ext cx="9220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day #2</a:t>
            </a:r>
            <a:endParaRPr lang="en-US" sz="2000" dirty="0"/>
          </a:p>
        </p:txBody>
      </p:sp>
      <p:sp>
        <p:nvSpPr>
          <p:cNvPr id="14" name="Textfeld 13"/>
          <p:cNvSpPr txBox="1"/>
          <p:nvPr/>
        </p:nvSpPr>
        <p:spPr>
          <a:xfrm>
            <a:off x="5112000" y="4600800"/>
            <a:ext cx="907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day #3</a:t>
            </a:r>
            <a:endParaRPr lang="en-US" sz="2000" dirty="0"/>
          </a:p>
        </p:txBody>
      </p:sp>
      <p:sp>
        <p:nvSpPr>
          <p:cNvPr id="15" name="Textfeld 14"/>
          <p:cNvSpPr txBox="1"/>
          <p:nvPr/>
        </p:nvSpPr>
        <p:spPr>
          <a:xfrm>
            <a:off x="6919200" y="4600800"/>
            <a:ext cx="923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day #4</a:t>
            </a:r>
            <a:endParaRPr lang="en-US" sz="2000" dirty="0"/>
          </a:p>
        </p:txBody>
      </p:sp>
      <p:sp>
        <p:nvSpPr>
          <p:cNvPr id="16" name="Rechteck 15"/>
          <p:cNvSpPr/>
          <p:nvPr/>
        </p:nvSpPr>
        <p:spPr>
          <a:xfrm>
            <a:off x="1071538" y="2714620"/>
            <a:ext cx="1000132" cy="428628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Pretest</a:t>
            </a:r>
            <a:endParaRPr lang="en-US" dirty="0"/>
          </a:p>
        </p:txBody>
      </p:sp>
      <p:sp>
        <p:nvSpPr>
          <p:cNvPr id="18" name="Rechteck 17"/>
          <p:cNvSpPr/>
          <p:nvPr/>
        </p:nvSpPr>
        <p:spPr>
          <a:xfrm>
            <a:off x="2071670" y="3214686"/>
            <a:ext cx="3643338" cy="428628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Tutoring</a:t>
            </a:r>
            <a:endParaRPr lang="en-US" dirty="0"/>
          </a:p>
        </p:txBody>
      </p:sp>
      <p:sp>
        <p:nvSpPr>
          <p:cNvPr id="19" name="Rechteck 18"/>
          <p:cNvSpPr/>
          <p:nvPr/>
        </p:nvSpPr>
        <p:spPr>
          <a:xfrm>
            <a:off x="5715008" y="3714752"/>
            <a:ext cx="2571768" cy="428628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Posttest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6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AN(C)OVA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83560"/>
            <a:ext cx="8229600" cy="5074440"/>
          </a:xfrm>
        </p:spPr>
        <p:txBody>
          <a:bodyPr>
            <a:normAutofit/>
          </a:bodyPr>
          <a:lstStyle/>
          <a:p>
            <a:r>
              <a:rPr lang="en-US" dirty="0" smtClean="0"/>
              <a:t>ANOVA (</a:t>
            </a:r>
            <a:r>
              <a:rPr lang="en-US" b="1" dirty="0" smtClean="0"/>
              <a:t>an</a:t>
            </a:r>
            <a:r>
              <a:rPr lang="en-US" dirty="0" smtClean="0"/>
              <a:t>alysis </a:t>
            </a:r>
            <a:r>
              <a:rPr lang="en-US" b="1" dirty="0" smtClean="0"/>
              <a:t>o</a:t>
            </a:r>
            <a:r>
              <a:rPr lang="en-US" dirty="0" smtClean="0"/>
              <a:t>f </a:t>
            </a:r>
            <a:r>
              <a:rPr lang="en-US" b="1" dirty="0" smtClean="0"/>
              <a:t>va</a:t>
            </a:r>
            <a:r>
              <a:rPr lang="en-US" dirty="0" smtClean="0"/>
              <a:t>riance)</a:t>
            </a:r>
          </a:p>
          <a:p>
            <a:pPr lvl="1"/>
            <a:r>
              <a:rPr lang="en-US" dirty="0" smtClean="0"/>
              <a:t>Collection of statistical models</a:t>
            </a:r>
          </a:p>
          <a:p>
            <a:r>
              <a:rPr lang="en-US" dirty="0" smtClean="0"/>
              <a:t>ANCOVA (</a:t>
            </a:r>
            <a:r>
              <a:rPr lang="en-US" b="1" dirty="0" smtClean="0"/>
              <a:t>an</a:t>
            </a:r>
            <a:r>
              <a:rPr lang="en-US" dirty="0" smtClean="0"/>
              <a:t>alysis of </a:t>
            </a:r>
            <a:r>
              <a:rPr lang="en-US" b="1" dirty="0" smtClean="0"/>
              <a:t>cova</a:t>
            </a:r>
            <a:r>
              <a:rPr lang="en-US" dirty="0" smtClean="0"/>
              <a:t>riance</a:t>
            </a:r>
            <a:r>
              <a:rPr lang="de-DE" dirty="0" smtClean="0"/>
              <a:t>)</a:t>
            </a:r>
          </a:p>
          <a:p>
            <a:pPr lvl="1"/>
            <a:r>
              <a:rPr lang="en-US" dirty="0" smtClean="0"/>
              <a:t>Find dependencies between two (ore more) variables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significant difference at p&lt;0.05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nhaltsplatzhalter 3"/>
          <p:cNvGraphicFramePr>
            <a:graphicFrameLocks/>
          </p:cNvGraphicFramePr>
          <p:nvPr/>
        </p:nvGraphicFramePr>
        <p:xfrm>
          <a:off x="285720" y="1785926"/>
          <a:ext cx="8572560" cy="1483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43140"/>
                <a:gridCol w="2143140"/>
                <a:gridCol w="2143140"/>
                <a:gridCol w="21431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Math Pretest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Math Posttest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MCAS Passing Rate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 Tutor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Tutor Control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Tutor Intervention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results</a:t>
            </a:r>
            <a:endParaRPr lang="en-US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285720" y="1785926"/>
          <a:ext cx="8572560" cy="1483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43140"/>
                <a:gridCol w="2143140"/>
                <a:gridCol w="2143140"/>
                <a:gridCol w="21431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Math Pretest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Math Posttest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MCAS Passing Rate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 Tutor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76%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Tutor Control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40% (20)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40% (28)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79%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Tutor Intervention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33% (19)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42% (22)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92%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/>
        </p:nvGraphicFramePr>
        <p:xfrm>
          <a:off x="285720" y="3643314"/>
          <a:ext cx="857256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7718"/>
                <a:gridCol w="2143140"/>
                <a:gridCol w="207170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Survey question item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Tutor Interventions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Tutor Control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“The Wayang Tutor is friendly”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“The Wayang</a:t>
                      </a:r>
                      <a:r>
                        <a:rPr lang="en-US" baseline="0" dirty="0" smtClean="0"/>
                        <a:t> Tutor is smart”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Learning</a:t>
                      </a:r>
                      <a:r>
                        <a:rPr lang="en-US" baseline="0" dirty="0" smtClean="0"/>
                        <a:t> Orientation (average over 2 items)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Did you learn</a:t>
                      </a:r>
                      <a:r>
                        <a:rPr lang="en-US" baseline="0" dirty="0" smtClean="0"/>
                        <a:t> how to tackle math problems by using the Wayang system?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Helpfulness of the help (avg over 3 items)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285720" y="3643314"/>
          <a:ext cx="857256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7718"/>
                <a:gridCol w="2143140"/>
                <a:gridCol w="207170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Survey question item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Tutor Interventions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Tutor Control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“The Wayang Tutor is friendly”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4.8</a:t>
                      </a:r>
                      <a:r>
                        <a:rPr lang="en-US" baseline="0" dirty="0" smtClean="0"/>
                        <a:t> (1.0)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3.9 (1.4)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“The Wayang</a:t>
                      </a:r>
                      <a:r>
                        <a:rPr lang="en-US" baseline="0" dirty="0" smtClean="0"/>
                        <a:t> Tutor is smart”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5.1 (1.0)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4.3 (1.3)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Learning</a:t>
                      </a:r>
                      <a:r>
                        <a:rPr lang="en-US" baseline="0" dirty="0" smtClean="0"/>
                        <a:t> Orientation (average over 2 items)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0.60 (0.8)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0.39 (0.6)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Did you learn</a:t>
                      </a:r>
                      <a:r>
                        <a:rPr lang="en-US" baseline="0" dirty="0" smtClean="0"/>
                        <a:t> how to tackle math problems by using the Wayang system?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3.5 (0.74)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3.1 (0.82)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Helpfulness of the help (avg over 3 items)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4.2 (0.73)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3.8 (0.90)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results</a:t>
            </a:r>
            <a:endParaRPr lang="en-US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457200" y="178435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categoryEl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83560"/>
            <a:ext cx="8229600" cy="4931588"/>
          </a:xfrm>
        </p:spPr>
        <p:txBody>
          <a:bodyPr>
            <a:normAutofit/>
          </a:bodyPr>
          <a:lstStyle/>
          <a:p>
            <a:r>
              <a:rPr lang="en-US" dirty="0" smtClean="0"/>
              <a:t>We have</a:t>
            </a:r>
          </a:p>
          <a:p>
            <a:pPr lvl="1"/>
            <a:r>
              <a:rPr lang="en-US" dirty="0" smtClean="0"/>
              <a:t>Tutoring system</a:t>
            </a:r>
          </a:p>
          <a:p>
            <a:pPr lvl="1"/>
            <a:r>
              <a:rPr lang="en-US" dirty="0" smtClean="0"/>
              <a:t>Student using the tutoring system</a:t>
            </a:r>
          </a:p>
          <a:p>
            <a:pPr lvl="1"/>
            <a:r>
              <a:rPr lang="en-US" dirty="0" smtClean="0"/>
              <a:t>Knowledge gaps (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Frustration</a:t>
            </a:r>
            <a:r>
              <a:rPr lang="en-US" dirty="0" smtClean="0">
                <a:sym typeface="Wingdings"/>
              </a:rPr>
              <a:t>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 problem (especially in tutoring systems)</a:t>
            </a:r>
          </a:p>
          <a:p>
            <a:pPr lvl="1"/>
            <a:r>
              <a:rPr lang="en-US" dirty="0" smtClean="0">
                <a:sym typeface="Wingdings"/>
              </a:rPr>
              <a:t>Decrease in motivation</a:t>
            </a:r>
          </a:p>
          <a:p>
            <a:pPr lvl="1"/>
            <a:r>
              <a:rPr lang="en-US" dirty="0" smtClean="0">
                <a:sym typeface="Wingdings"/>
              </a:rPr>
              <a:t>Cheating ( “gaming” the system)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results</a:t>
            </a:r>
            <a:endParaRPr lang="en-US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</p:nvPr>
        </p:nvGraphicFramePr>
        <p:xfrm>
          <a:off x="457200" y="1428736"/>
          <a:ext cx="8229600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142844" y="6417254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 = 0.01 in first two cases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as engagement-indicator?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83560"/>
            <a:ext cx="8229600" cy="49315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It’s a problem!</a:t>
            </a:r>
          </a:p>
          <a:p>
            <a:r>
              <a:rPr lang="en-US" dirty="0" smtClean="0"/>
              <a:t>Short time period per problem = Disengaged?</a:t>
            </a:r>
          </a:p>
          <a:p>
            <a:pPr lvl="1"/>
            <a:r>
              <a:rPr lang="en-US" dirty="0" smtClean="0"/>
              <a:t>Students skip fast through the problems</a:t>
            </a:r>
          </a:p>
          <a:p>
            <a:pPr lvl="1"/>
            <a:r>
              <a:rPr lang="en-US" dirty="0" smtClean="0"/>
              <a:t>Students request help very quickly to get an answer to a question (help abuse)</a:t>
            </a:r>
          </a:p>
          <a:p>
            <a:pPr lvl="1"/>
            <a:r>
              <a:rPr lang="en-US" dirty="0" smtClean="0"/>
              <a:t>Student might be good</a:t>
            </a:r>
          </a:p>
          <a:p>
            <a:r>
              <a:rPr lang="en-US" dirty="0" smtClean="0"/>
              <a:t>Long time period per problem = Engaged?</a:t>
            </a:r>
          </a:p>
          <a:p>
            <a:pPr lvl="1"/>
            <a:r>
              <a:rPr lang="en-US" dirty="0" smtClean="0"/>
              <a:t>Student might be off-task</a:t>
            </a:r>
          </a:p>
          <a:p>
            <a:pPr lvl="1"/>
            <a:r>
              <a:rPr lang="en-US" dirty="0" smtClean="0"/>
              <a:t>No investment of time results in no learning</a:t>
            </a:r>
          </a:p>
          <a:p>
            <a:pPr lvl="1"/>
            <a:r>
              <a:rPr lang="en-US" dirty="0" smtClean="0"/>
              <a:t>Insufficient but also necessary condition to learning!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Effectiveness of interventions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there a difference in indicators of engagement from before to after the intervention was given?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There is!</a:t>
            </a:r>
            <a:br>
              <a:rPr lang="en-US" dirty="0" smtClean="0"/>
            </a:br>
            <a:r>
              <a:rPr lang="en-US" dirty="0" smtClean="0"/>
              <a:t>Look at Median/Quartile statistics (with cropping outlier cases)</a:t>
            </a:r>
          </a:p>
          <a:p>
            <a:pPr lvl="1"/>
            <a:r>
              <a:rPr lang="en-US" dirty="0" smtClean="0"/>
              <a:t>Show engagement and focus on the problem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Median/Quartile statistics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71612"/>
            <a:ext cx="5966460" cy="4789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feld 4"/>
          <p:cNvSpPr txBox="1"/>
          <p:nvPr/>
        </p:nvSpPr>
        <p:spPr>
          <a:xfrm>
            <a:off x="6500826" y="5429264"/>
            <a:ext cx="2214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N: number of random pairs of subsequent problems</a:t>
            </a:r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6500826" y="1571612"/>
            <a:ext cx="24288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Increase of median time spent in the problem after seeing any intervention.</a:t>
            </a:r>
            <a:endParaRPr lang="en-US" sz="2000" dirty="0"/>
          </a:p>
        </p:txBody>
      </p:sp>
      <p:cxnSp>
        <p:nvCxnSpPr>
          <p:cNvPr id="13" name="Gerade Verbindung mit Pfeil 12"/>
          <p:cNvCxnSpPr>
            <a:stCxn id="6" idx="1"/>
          </p:cNvCxnSpPr>
          <p:nvPr/>
        </p:nvCxnSpPr>
        <p:spPr>
          <a:xfrm rot="10800000" flipV="1">
            <a:off x="2357422" y="2233332"/>
            <a:ext cx="4143404" cy="20529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>
            <a:stCxn id="6" idx="1"/>
          </p:cNvCxnSpPr>
          <p:nvPr/>
        </p:nvCxnSpPr>
        <p:spPr>
          <a:xfrm rot="10800000" flipV="1">
            <a:off x="2643174" y="2233332"/>
            <a:ext cx="3857652" cy="14814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>
            <a:stCxn id="6" idx="1"/>
          </p:cNvCxnSpPr>
          <p:nvPr/>
        </p:nvCxnSpPr>
        <p:spPr>
          <a:xfrm rot="10800000" flipV="1">
            <a:off x="3357554" y="2233332"/>
            <a:ext cx="3143272" cy="17671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>
            <a:stCxn id="6" idx="1"/>
          </p:cNvCxnSpPr>
          <p:nvPr/>
        </p:nvCxnSpPr>
        <p:spPr>
          <a:xfrm rot="10800000" flipV="1">
            <a:off x="3071802" y="2233332"/>
            <a:ext cx="3429024" cy="22672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6500826" y="3214686"/>
            <a:ext cx="24288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Significant difference in time spent for Graphs (p = 0.004), but not for Tips</a:t>
            </a:r>
          </a:p>
          <a:p>
            <a:r>
              <a:rPr lang="en-US" sz="2000" dirty="0" smtClean="0"/>
              <a:t>(p = 0.49)</a:t>
            </a:r>
            <a:endParaRPr lang="en-US" sz="2000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Hidden Markov Models</a:t>
            </a:r>
            <a:endParaRPr lang="en-US" dirty="0"/>
          </a:p>
        </p:txBody>
      </p:sp>
      <p:pic>
        <p:nvPicPr>
          <p:cNvPr id="4" name="Inhaltsplatzhalter 3" descr="Image HiddenMarkovModel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512" y="1428736"/>
            <a:ext cx="5715000" cy="4572000"/>
          </a:xfrm>
        </p:spPr>
      </p:pic>
      <p:sp>
        <p:nvSpPr>
          <p:cNvPr id="5" name="Textfeld 4"/>
          <p:cNvSpPr txBox="1"/>
          <p:nvPr/>
        </p:nvSpPr>
        <p:spPr>
          <a:xfrm>
            <a:off x="576000" y="6215082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http://en.wikipedia.org/wiki/Hidden_markov_model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500826" y="4500570"/>
            <a:ext cx="25003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x: states</a:t>
            </a:r>
          </a:p>
          <a:p>
            <a:r>
              <a:rPr lang="en-US" dirty="0" smtClean="0"/>
              <a:t>y: possible observations</a:t>
            </a:r>
          </a:p>
          <a:p>
            <a:r>
              <a:rPr lang="en-US" dirty="0" smtClean="0"/>
              <a:t>a: state transition</a:t>
            </a:r>
          </a:p>
          <a:p>
            <a:r>
              <a:rPr lang="en-US" dirty="0" smtClean="0"/>
              <a:t>     probabilities</a:t>
            </a:r>
          </a:p>
          <a:p>
            <a:r>
              <a:rPr lang="en-US" dirty="0" smtClean="0"/>
              <a:t>b: output probabilities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Hidden Markov Models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576000" y="6215082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Adapted from: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http://en.wikipedia.org/wiki/Hidden_markov_model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1440000" y="2000240"/>
            <a:ext cx="1500198" cy="85725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Rainy</a:t>
            </a:r>
            <a:endParaRPr lang="en-US" dirty="0"/>
          </a:p>
        </p:txBody>
      </p:sp>
      <p:sp>
        <p:nvSpPr>
          <p:cNvPr id="7" name="Ellipse 6"/>
          <p:cNvSpPr/>
          <p:nvPr/>
        </p:nvSpPr>
        <p:spPr>
          <a:xfrm>
            <a:off x="6120000" y="2000240"/>
            <a:ext cx="1500198" cy="85725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Sunny</a:t>
            </a:r>
            <a:endParaRPr lang="en-US" dirty="0"/>
          </a:p>
        </p:txBody>
      </p:sp>
      <p:sp>
        <p:nvSpPr>
          <p:cNvPr id="8" name="Rechteck 7"/>
          <p:cNvSpPr/>
          <p:nvPr/>
        </p:nvSpPr>
        <p:spPr>
          <a:xfrm>
            <a:off x="1260000" y="5357826"/>
            <a:ext cx="1214446" cy="64294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walk</a:t>
            </a:r>
            <a:endParaRPr lang="en-US" dirty="0"/>
          </a:p>
        </p:txBody>
      </p:sp>
      <p:sp>
        <p:nvSpPr>
          <p:cNvPr id="9" name="Rechteck 8"/>
          <p:cNvSpPr/>
          <p:nvPr/>
        </p:nvSpPr>
        <p:spPr>
          <a:xfrm>
            <a:off x="3960000" y="5357826"/>
            <a:ext cx="1214446" cy="64294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shop</a:t>
            </a:r>
            <a:endParaRPr lang="en-US" dirty="0"/>
          </a:p>
        </p:txBody>
      </p:sp>
      <p:sp>
        <p:nvSpPr>
          <p:cNvPr id="10" name="Rechteck 9"/>
          <p:cNvSpPr/>
          <p:nvPr/>
        </p:nvSpPr>
        <p:spPr>
          <a:xfrm>
            <a:off x="6660000" y="5357826"/>
            <a:ext cx="1214446" cy="64294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clean</a:t>
            </a:r>
            <a:endParaRPr lang="en-US" dirty="0"/>
          </a:p>
        </p:txBody>
      </p:sp>
      <p:sp>
        <p:nvSpPr>
          <p:cNvPr id="11" name="Textfeld 10"/>
          <p:cNvSpPr txBox="1"/>
          <p:nvPr/>
        </p:nvSpPr>
        <p:spPr>
          <a:xfrm>
            <a:off x="857224" y="2202412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0.6</a:t>
            </a:r>
            <a:endParaRPr lang="en-US" dirty="0"/>
          </a:p>
        </p:txBody>
      </p:sp>
      <p:sp>
        <p:nvSpPr>
          <p:cNvPr id="12" name="Textfeld 11"/>
          <p:cNvSpPr txBox="1"/>
          <p:nvPr/>
        </p:nvSpPr>
        <p:spPr>
          <a:xfrm>
            <a:off x="7715272" y="2214554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0.4</a:t>
            </a:r>
            <a:endParaRPr lang="en-US" dirty="0"/>
          </a:p>
        </p:txBody>
      </p:sp>
      <p:cxnSp>
        <p:nvCxnSpPr>
          <p:cNvPr id="17" name="Gekrümmte Verbindung 16"/>
          <p:cNvCxnSpPr>
            <a:stCxn id="6" idx="7"/>
            <a:endCxn id="7" idx="1"/>
          </p:cNvCxnSpPr>
          <p:nvPr/>
        </p:nvCxnSpPr>
        <p:spPr>
          <a:xfrm rot="5400000" flipH="1" flipV="1">
            <a:off x="4530099" y="316182"/>
            <a:ext cx="1588" cy="3619200"/>
          </a:xfrm>
          <a:prstGeom prst="curvedConnector3">
            <a:avLst>
              <a:gd name="adj1" fmla="val 22301134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krümmte Verbindung 18"/>
          <p:cNvCxnSpPr>
            <a:stCxn id="7" idx="3"/>
            <a:endCxn id="6" idx="5"/>
          </p:cNvCxnSpPr>
          <p:nvPr/>
        </p:nvCxnSpPr>
        <p:spPr>
          <a:xfrm rot="5400000">
            <a:off x="4530099" y="922354"/>
            <a:ext cx="1588" cy="3619200"/>
          </a:xfrm>
          <a:prstGeom prst="curvedConnector3">
            <a:avLst>
              <a:gd name="adj1" fmla="val 22301134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krümmte Verbindung 20"/>
          <p:cNvCxnSpPr>
            <a:stCxn id="6" idx="0"/>
            <a:endCxn id="6" idx="1"/>
          </p:cNvCxnSpPr>
          <p:nvPr/>
        </p:nvCxnSpPr>
        <p:spPr>
          <a:xfrm rot="16200000" flipH="1" flipV="1">
            <a:off x="1862128" y="1797811"/>
            <a:ext cx="125542" cy="530400"/>
          </a:xfrm>
          <a:prstGeom prst="curvedConnector3">
            <a:avLst>
              <a:gd name="adj1" fmla="val -182090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krümmte Verbindung 23"/>
          <p:cNvCxnSpPr>
            <a:stCxn id="7" idx="0"/>
            <a:endCxn id="7" idx="7"/>
          </p:cNvCxnSpPr>
          <p:nvPr/>
        </p:nvCxnSpPr>
        <p:spPr>
          <a:xfrm rot="16200000" flipH="1">
            <a:off x="7072528" y="1797811"/>
            <a:ext cx="125542" cy="530400"/>
          </a:xfrm>
          <a:prstGeom prst="curvedConnector3">
            <a:avLst>
              <a:gd name="adj1" fmla="val -182090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>
            <a:stCxn id="6" idx="4"/>
            <a:endCxn id="8" idx="0"/>
          </p:cNvCxnSpPr>
          <p:nvPr/>
        </p:nvCxnSpPr>
        <p:spPr>
          <a:xfrm rot="5400000">
            <a:off x="778496" y="3946223"/>
            <a:ext cx="2500330" cy="32287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>
            <a:stCxn id="6" idx="4"/>
            <a:endCxn id="9" idx="0"/>
          </p:cNvCxnSpPr>
          <p:nvPr/>
        </p:nvCxnSpPr>
        <p:spPr>
          <a:xfrm rot="16200000" flipH="1">
            <a:off x="2128496" y="2919099"/>
            <a:ext cx="2500330" cy="237712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>
            <a:stCxn id="6" idx="4"/>
            <a:endCxn id="10" idx="0"/>
          </p:cNvCxnSpPr>
          <p:nvPr/>
        </p:nvCxnSpPr>
        <p:spPr>
          <a:xfrm rot="16200000" flipH="1">
            <a:off x="3478496" y="1569099"/>
            <a:ext cx="2500330" cy="507712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>
            <a:stCxn id="7" idx="4"/>
            <a:endCxn id="8" idx="0"/>
          </p:cNvCxnSpPr>
          <p:nvPr/>
        </p:nvCxnSpPr>
        <p:spPr>
          <a:xfrm rot="5400000">
            <a:off x="3118496" y="1606223"/>
            <a:ext cx="2500330" cy="500287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>
            <a:stCxn id="7" idx="4"/>
            <a:endCxn id="9" idx="0"/>
          </p:cNvCxnSpPr>
          <p:nvPr/>
        </p:nvCxnSpPr>
        <p:spPr>
          <a:xfrm rot="5400000">
            <a:off x="4468496" y="2956223"/>
            <a:ext cx="2500330" cy="230287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>
            <a:stCxn id="7" idx="4"/>
            <a:endCxn id="10" idx="0"/>
          </p:cNvCxnSpPr>
          <p:nvPr/>
        </p:nvCxnSpPr>
        <p:spPr>
          <a:xfrm rot="16200000" flipH="1">
            <a:off x="5818496" y="3909099"/>
            <a:ext cx="2500330" cy="39712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feld 37"/>
          <p:cNvSpPr txBox="1"/>
          <p:nvPr/>
        </p:nvSpPr>
        <p:spPr>
          <a:xfrm>
            <a:off x="1714480" y="1416594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0.7</a:t>
            </a:r>
            <a:endParaRPr lang="en-US" dirty="0"/>
          </a:p>
        </p:txBody>
      </p:sp>
      <p:sp>
        <p:nvSpPr>
          <p:cNvPr id="39" name="Textfeld 38"/>
          <p:cNvSpPr txBox="1"/>
          <p:nvPr/>
        </p:nvSpPr>
        <p:spPr>
          <a:xfrm>
            <a:off x="4246478" y="1416594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0.3</a:t>
            </a:r>
            <a:endParaRPr lang="en-US" dirty="0"/>
          </a:p>
        </p:txBody>
      </p:sp>
      <p:sp>
        <p:nvSpPr>
          <p:cNvPr id="40" name="Textfeld 39"/>
          <p:cNvSpPr txBox="1"/>
          <p:nvPr/>
        </p:nvSpPr>
        <p:spPr>
          <a:xfrm>
            <a:off x="4214810" y="2714620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0.4</a:t>
            </a:r>
            <a:endParaRPr lang="en-US" dirty="0"/>
          </a:p>
        </p:txBody>
      </p:sp>
      <p:sp>
        <p:nvSpPr>
          <p:cNvPr id="41" name="Textfeld 40"/>
          <p:cNvSpPr txBox="1"/>
          <p:nvPr/>
        </p:nvSpPr>
        <p:spPr>
          <a:xfrm>
            <a:off x="6872052" y="1416594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0.6</a:t>
            </a:r>
            <a:endParaRPr lang="en-US" dirty="0"/>
          </a:p>
        </p:txBody>
      </p:sp>
      <p:sp>
        <p:nvSpPr>
          <p:cNvPr id="42" name="Textfeld 41"/>
          <p:cNvSpPr txBox="1"/>
          <p:nvPr/>
        </p:nvSpPr>
        <p:spPr>
          <a:xfrm>
            <a:off x="1643042" y="3345420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</a:t>
            </a:r>
            <a:endParaRPr lang="en-US" dirty="0"/>
          </a:p>
        </p:txBody>
      </p:sp>
      <p:sp>
        <p:nvSpPr>
          <p:cNvPr id="43" name="Textfeld 42"/>
          <p:cNvSpPr txBox="1"/>
          <p:nvPr/>
        </p:nvSpPr>
        <p:spPr>
          <a:xfrm>
            <a:off x="2357422" y="3357562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0.4</a:t>
            </a:r>
            <a:endParaRPr lang="en-US" dirty="0"/>
          </a:p>
        </p:txBody>
      </p:sp>
      <p:sp>
        <p:nvSpPr>
          <p:cNvPr id="44" name="Textfeld 43"/>
          <p:cNvSpPr txBox="1"/>
          <p:nvPr/>
        </p:nvSpPr>
        <p:spPr>
          <a:xfrm>
            <a:off x="3311372" y="3143248"/>
            <a:ext cx="47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0.5</a:t>
            </a:r>
            <a:endParaRPr lang="en-US" dirty="0"/>
          </a:p>
        </p:txBody>
      </p:sp>
      <p:sp>
        <p:nvSpPr>
          <p:cNvPr id="45" name="Textfeld 44"/>
          <p:cNvSpPr txBox="1"/>
          <p:nvPr/>
        </p:nvSpPr>
        <p:spPr>
          <a:xfrm>
            <a:off x="5214942" y="3202544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0.6</a:t>
            </a:r>
            <a:endParaRPr lang="en-US" dirty="0"/>
          </a:p>
        </p:txBody>
      </p:sp>
      <p:sp>
        <p:nvSpPr>
          <p:cNvPr id="46" name="Textfeld 45"/>
          <p:cNvSpPr txBox="1"/>
          <p:nvPr/>
        </p:nvSpPr>
        <p:spPr>
          <a:xfrm>
            <a:off x="6286512" y="3357562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0.3</a:t>
            </a:r>
            <a:endParaRPr lang="en-US" dirty="0"/>
          </a:p>
        </p:txBody>
      </p:sp>
      <p:sp>
        <p:nvSpPr>
          <p:cNvPr id="47" name="Textfeld 46"/>
          <p:cNvSpPr txBox="1"/>
          <p:nvPr/>
        </p:nvSpPr>
        <p:spPr>
          <a:xfrm>
            <a:off x="7072330" y="3344400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</a:t>
            </a:r>
            <a:endParaRPr lang="en-US" dirty="0"/>
          </a:p>
        </p:txBody>
      </p:sp>
      <p:sp>
        <p:nvSpPr>
          <p:cNvPr id="32" name="Abgerundete rechteckige Legende 31"/>
          <p:cNvSpPr/>
          <p:nvPr/>
        </p:nvSpPr>
        <p:spPr>
          <a:xfrm>
            <a:off x="2857488" y="4643446"/>
            <a:ext cx="2286016" cy="571504"/>
          </a:xfrm>
          <a:prstGeom prst="wedgeRoundRectCallout">
            <a:avLst>
              <a:gd name="adj1" fmla="val -18326"/>
              <a:gd name="adj2" fmla="val -257604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P(clean | Rainy) = 0.5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98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9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01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2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04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5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07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8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10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1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13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4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16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7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19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0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22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3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25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6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28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9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31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2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3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5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3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8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4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1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4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6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48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9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51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2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54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5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57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8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60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1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63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4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66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7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69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0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7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3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7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6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7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1" grpId="1"/>
      <p:bldP spid="12" grpId="0"/>
      <p:bldP spid="12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1"/>
      <p:bldP spid="43" grpId="1"/>
      <p:bldP spid="44" grpId="1"/>
      <p:bldP spid="45" grpId="0"/>
      <p:bldP spid="45" grpId="1"/>
      <p:bldP spid="46" grpId="0"/>
      <p:bldP spid="46" grpId="1"/>
      <p:bldP spid="47" grpId="0"/>
      <p:bldP spid="47" grpId="1"/>
      <p:bldP spid="32" grpId="0" animBg="1"/>
      <p:bldP spid="32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Hidden Markov Models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576000" y="6215082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Adapted from: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http://en.wikipedia.org/wiki/Hidden_markov_model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1440000" y="2000240"/>
            <a:ext cx="1500198" cy="85725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Rainy</a:t>
            </a:r>
            <a:endParaRPr lang="en-US" dirty="0"/>
          </a:p>
        </p:txBody>
      </p:sp>
      <p:sp>
        <p:nvSpPr>
          <p:cNvPr id="7" name="Ellipse 6"/>
          <p:cNvSpPr/>
          <p:nvPr/>
        </p:nvSpPr>
        <p:spPr>
          <a:xfrm>
            <a:off x="6120000" y="2000240"/>
            <a:ext cx="1500198" cy="85725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Sunny</a:t>
            </a:r>
            <a:endParaRPr lang="en-US" dirty="0"/>
          </a:p>
        </p:txBody>
      </p:sp>
      <p:sp>
        <p:nvSpPr>
          <p:cNvPr id="8" name="Rechteck 7"/>
          <p:cNvSpPr/>
          <p:nvPr/>
        </p:nvSpPr>
        <p:spPr>
          <a:xfrm>
            <a:off x="1260000" y="5357826"/>
            <a:ext cx="1214446" cy="64294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walk</a:t>
            </a:r>
            <a:endParaRPr lang="en-US" dirty="0"/>
          </a:p>
        </p:txBody>
      </p:sp>
      <p:sp>
        <p:nvSpPr>
          <p:cNvPr id="9" name="Rechteck 8"/>
          <p:cNvSpPr/>
          <p:nvPr/>
        </p:nvSpPr>
        <p:spPr>
          <a:xfrm>
            <a:off x="3960000" y="5357826"/>
            <a:ext cx="1214446" cy="64294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shop</a:t>
            </a:r>
            <a:endParaRPr lang="en-US" dirty="0"/>
          </a:p>
        </p:txBody>
      </p:sp>
      <p:sp>
        <p:nvSpPr>
          <p:cNvPr id="10" name="Rechteck 9"/>
          <p:cNvSpPr/>
          <p:nvPr/>
        </p:nvSpPr>
        <p:spPr>
          <a:xfrm>
            <a:off x="6660000" y="5357826"/>
            <a:ext cx="1214446" cy="64294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clean</a:t>
            </a:r>
            <a:endParaRPr lang="en-US" dirty="0"/>
          </a:p>
        </p:txBody>
      </p:sp>
      <p:sp>
        <p:nvSpPr>
          <p:cNvPr id="11" name="Textfeld 10"/>
          <p:cNvSpPr txBox="1"/>
          <p:nvPr/>
        </p:nvSpPr>
        <p:spPr>
          <a:xfrm>
            <a:off x="857224" y="2202412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0.6</a:t>
            </a:r>
            <a:endParaRPr lang="en-US" dirty="0"/>
          </a:p>
        </p:txBody>
      </p:sp>
      <p:sp>
        <p:nvSpPr>
          <p:cNvPr id="12" name="Textfeld 11"/>
          <p:cNvSpPr txBox="1"/>
          <p:nvPr/>
        </p:nvSpPr>
        <p:spPr>
          <a:xfrm>
            <a:off x="7715272" y="2214554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0.4</a:t>
            </a:r>
            <a:endParaRPr lang="en-US" dirty="0"/>
          </a:p>
        </p:txBody>
      </p:sp>
      <p:cxnSp>
        <p:nvCxnSpPr>
          <p:cNvPr id="17" name="Gekrümmte Verbindung 16"/>
          <p:cNvCxnSpPr>
            <a:stCxn id="6" idx="7"/>
            <a:endCxn id="7" idx="1"/>
          </p:cNvCxnSpPr>
          <p:nvPr/>
        </p:nvCxnSpPr>
        <p:spPr>
          <a:xfrm rot="5400000" flipH="1" flipV="1">
            <a:off x="4530099" y="316182"/>
            <a:ext cx="1588" cy="3619200"/>
          </a:xfrm>
          <a:prstGeom prst="curvedConnector3">
            <a:avLst>
              <a:gd name="adj1" fmla="val 22301134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krümmte Verbindung 18"/>
          <p:cNvCxnSpPr>
            <a:stCxn id="7" idx="3"/>
            <a:endCxn id="6" idx="5"/>
          </p:cNvCxnSpPr>
          <p:nvPr/>
        </p:nvCxnSpPr>
        <p:spPr>
          <a:xfrm rot="5400000">
            <a:off x="4530099" y="922354"/>
            <a:ext cx="1588" cy="3619200"/>
          </a:xfrm>
          <a:prstGeom prst="curvedConnector3">
            <a:avLst>
              <a:gd name="adj1" fmla="val 22301134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krümmte Verbindung 20"/>
          <p:cNvCxnSpPr>
            <a:stCxn id="6" idx="0"/>
            <a:endCxn id="6" idx="1"/>
          </p:cNvCxnSpPr>
          <p:nvPr/>
        </p:nvCxnSpPr>
        <p:spPr>
          <a:xfrm rot="16200000" flipH="1" flipV="1">
            <a:off x="1862128" y="1797811"/>
            <a:ext cx="125542" cy="530400"/>
          </a:xfrm>
          <a:prstGeom prst="curvedConnector3">
            <a:avLst>
              <a:gd name="adj1" fmla="val -182090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krümmte Verbindung 23"/>
          <p:cNvCxnSpPr>
            <a:stCxn id="7" idx="0"/>
            <a:endCxn id="7" idx="7"/>
          </p:cNvCxnSpPr>
          <p:nvPr/>
        </p:nvCxnSpPr>
        <p:spPr>
          <a:xfrm rot="16200000" flipH="1">
            <a:off x="7072528" y="1797811"/>
            <a:ext cx="125542" cy="530400"/>
          </a:xfrm>
          <a:prstGeom prst="curvedConnector3">
            <a:avLst>
              <a:gd name="adj1" fmla="val -182090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>
            <a:stCxn id="6" idx="4"/>
            <a:endCxn id="8" idx="0"/>
          </p:cNvCxnSpPr>
          <p:nvPr/>
        </p:nvCxnSpPr>
        <p:spPr>
          <a:xfrm rot="5400000">
            <a:off x="778496" y="3946223"/>
            <a:ext cx="2500330" cy="32287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>
            <a:stCxn id="6" idx="4"/>
            <a:endCxn id="9" idx="0"/>
          </p:cNvCxnSpPr>
          <p:nvPr/>
        </p:nvCxnSpPr>
        <p:spPr>
          <a:xfrm rot="16200000" flipH="1">
            <a:off x="2128496" y="2919099"/>
            <a:ext cx="2500330" cy="237712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>
            <a:stCxn id="6" idx="4"/>
            <a:endCxn id="10" idx="0"/>
          </p:cNvCxnSpPr>
          <p:nvPr/>
        </p:nvCxnSpPr>
        <p:spPr>
          <a:xfrm rot="16200000" flipH="1">
            <a:off x="3478496" y="1569099"/>
            <a:ext cx="2500330" cy="507712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>
            <a:stCxn id="7" idx="4"/>
            <a:endCxn id="8" idx="0"/>
          </p:cNvCxnSpPr>
          <p:nvPr/>
        </p:nvCxnSpPr>
        <p:spPr>
          <a:xfrm rot="5400000">
            <a:off x="3118496" y="1606223"/>
            <a:ext cx="2500330" cy="500287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>
            <a:stCxn id="7" idx="4"/>
            <a:endCxn id="9" idx="0"/>
          </p:cNvCxnSpPr>
          <p:nvPr/>
        </p:nvCxnSpPr>
        <p:spPr>
          <a:xfrm rot="5400000">
            <a:off x="4468496" y="2956223"/>
            <a:ext cx="2500330" cy="230287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>
            <a:stCxn id="7" idx="4"/>
            <a:endCxn id="10" idx="0"/>
          </p:cNvCxnSpPr>
          <p:nvPr/>
        </p:nvCxnSpPr>
        <p:spPr>
          <a:xfrm rot="16200000" flipH="1">
            <a:off x="5818496" y="3909099"/>
            <a:ext cx="2500330" cy="39712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feld 37"/>
          <p:cNvSpPr txBox="1"/>
          <p:nvPr/>
        </p:nvSpPr>
        <p:spPr>
          <a:xfrm>
            <a:off x="1714480" y="1416594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0.7</a:t>
            </a:r>
            <a:endParaRPr lang="en-US" dirty="0"/>
          </a:p>
        </p:txBody>
      </p:sp>
      <p:sp>
        <p:nvSpPr>
          <p:cNvPr id="39" name="Textfeld 38"/>
          <p:cNvSpPr txBox="1"/>
          <p:nvPr/>
        </p:nvSpPr>
        <p:spPr>
          <a:xfrm>
            <a:off x="4246478" y="1416594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0.3</a:t>
            </a:r>
            <a:endParaRPr lang="en-US" dirty="0"/>
          </a:p>
        </p:txBody>
      </p:sp>
      <p:sp>
        <p:nvSpPr>
          <p:cNvPr id="40" name="Textfeld 39"/>
          <p:cNvSpPr txBox="1"/>
          <p:nvPr/>
        </p:nvSpPr>
        <p:spPr>
          <a:xfrm>
            <a:off x="4214810" y="2714620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0.4</a:t>
            </a:r>
            <a:endParaRPr lang="en-US" dirty="0"/>
          </a:p>
        </p:txBody>
      </p:sp>
      <p:sp>
        <p:nvSpPr>
          <p:cNvPr id="41" name="Textfeld 40"/>
          <p:cNvSpPr txBox="1"/>
          <p:nvPr/>
        </p:nvSpPr>
        <p:spPr>
          <a:xfrm>
            <a:off x="6872052" y="1416594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0.6</a:t>
            </a:r>
            <a:endParaRPr lang="en-US" dirty="0"/>
          </a:p>
        </p:txBody>
      </p:sp>
      <p:sp>
        <p:nvSpPr>
          <p:cNvPr id="42" name="Textfeld 41"/>
          <p:cNvSpPr txBox="1"/>
          <p:nvPr/>
        </p:nvSpPr>
        <p:spPr>
          <a:xfrm>
            <a:off x="1643042" y="3345420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</a:t>
            </a:r>
            <a:endParaRPr lang="en-US" dirty="0"/>
          </a:p>
        </p:txBody>
      </p:sp>
      <p:sp>
        <p:nvSpPr>
          <p:cNvPr id="43" name="Textfeld 42"/>
          <p:cNvSpPr txBox="1"/>
          <p:nvPr/>
        </p:nvSpPr>
        <p:spPr>
          <a:xfrm>
            <a:off x="2357422" y="3357562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0.4</a:t>
            </a:r>
            <a:endParaRPr lang="en-US" dirty="0"/>
          </a:p>
        </p:txBody>
      </p:sp>
      <p:sp>
        <p:nvSpPr>
          <p:cNvPr id="44" name="Textfeld 43"/>
          <p:cNvSpPr txBox="1"/>
          <p:nvPr/>
        </p:nvSpPr>
        <p:spPr>
          <a:xfrm>
            <a:off x="3311372" y="3143248"/>
            <a:ext cx="47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0.5</a:t>
            </a:r>
            <a:endParaRPr lang="en-US" dirty="0"/>
          </a:p>
        </p:txBody>
      </p:sp>
      <p:sp>
        <p:nvSpPr>
          <p:cNvPr id="45" name="Textfeld 44"/>
          <p:cNvSpPr txBox="1"/>
          <p:nvPr/>
        </p:nvSpPr>
        <p:spPr>
          <a:xfrm>
            <a:off x="5214942" y="3202544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0.6</a:t>
            </a:r>
            <a:endParaRPr lang="en-US" dirty="0"/>
          </a:p>
        </p:txBody>
      </p:sp>
      <p:sp>
        <p:nvSpPr>
          <p:cNvPr id="46" name="Textfeld 45"/>
          <p:cNvSpPr txBox="1"/>
          <p:nvPr/>
        </p:nvSpPr>
        <p:spPr>
          <a:xfrm>
            <a:off x="6286512" y="3357562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0.3</a:t>
            </a:r>
            <a:endParaRPr lang="en-US" dirty="0"/>
          </a:p>
        </p:txBody>
      </p:sp>
      <p:sp>
        <p:nvSpPr>
          <p:cNvPr id="47" name="Textfeld 46"/>
          <p:cNvSpPr txBox="1"/>
          <p:nvPr/>
        </p:nvSpPr>
        <p:spPr>
          <a:xfrm>
            <a:off x="7072330" y="3344400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</a:t>
            </a:r>
            <a:endParaRPr lang="en-US" dirty="0"/>
          </a:p>
        </p:txBody>
      </p:sp>
      <p:sp>
        <p:nvSpPr>
          <p:cNvPr id="32" name="Abgerundete rechteckige Legende 31"/>
          <p:cNvSpPr/>
          <p:nvPr/>
        </p:nvSpPr>
        <p:spPr>
          <a:xfrm>
            <a:off x="2857488" y="4643446"/>
            <a:ext cx="2286016" cy="571504"/>
          </a:xfrm>
          <a:prstGeom prst="wedgeRoundRectCallout">
            <a:avLst>
              <a:gd name="adj1" fmla="val -18326"/>
              <a:gd name="adj2" fmla="val -257604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P(clean | Rainy) = 0.5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38" grpId="0"/>
      <p:bldP spid="39" grpId="0"/>
      <p:bldP spid="40" grpId="0"/>
      <p:bldP spid="41" grpId="0"/>
      <p:bldP spid="45" grpId="0"/>
      <p:bldP spid="46" grpId="0"/>
      <p:bldP spid="47" grpId="0"/>
      <p:bldP spid="32" grpId="0" animBg="1"/>
      <p:bldP spid="32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Hidden Markov Models</a:t>
            </a:r>
            <a:endParaRPr lang="en-US" dirty="0"/>
          </a:p>
        </p:txBody>
      </p:sp>
      <p:pic>
        <p:nvPicPr>
          <p:cNvPr id="50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857364"/>
            <a:ext cx="66865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feld 4"/>
          <p:cNvSpPr txBox="1"/>
          <p:nvPr/>
        </p:nvSpPr>
        <p:spPr>
          <a:xfrm>
            <a:off x="576000" y="6215082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http://en.wikipedia.org/wiki/Hidden_markov_model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357686" y="3643314"/>
            <a:ext cx="3500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x(t): hidden state at time t</a:t>
            </a:r>
          </a:p>
          <a:p>
            <a:pPr algn="r"/>
            <a:r>
              <a:rPr lang="en-US" sz="2400" dirty="0" smtClean="0"/>
              <a:t>y(t): observation at time t</a:t>
            </a:r>
            <a:endParaRPr lang="en-US" sz="2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Response Theory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83560"/>
            <a:ext cx="8229600" cy="5074440"/>
          </a:xfrm>
        </p:spPr>
        <p:txBody>
          <a:bodyPr>
            <a:normAutofit/>
          </a:bodyPr>
          <a:lstStyle/>
          <a:p>
            <a:r>
              <a:rPr lang="en-US" dirty="0" smtClean="0"/>
              <a:t>Evaluate student’s proficiency</a:t>
            </a:r>
          </a:p>
          <a:p>
            <a:r>
              <a:rPr lang="en-US" dirty="0" smtClean="0"/>
              <a:t>Allows to calculate conditional standard errors of measurement</a:t>
            </a:r>
          </a:p>
          <a:p>
            <a:pPr lvl="1"/>
            <a:r>
              <a:rPr lang="en-US" dirty="0" smtClean="0"/>
              <a:t>based on a test information function</a:t>
            </a:r>
          </a:p>
          <a:p>
            <a:pPr lvl="1"/>
            <a:r>
              <a:rPr lang="en-US" dirty="0" smtClean="0"/>
              <a:t>not assuming an average standard error across all trait levels</a:t>
            </a:r>
          </a:p>
          <a:p>
            <a:r>
              <a:rPr lang="en-US" dirty="0" smtClean="0"/>
              <a:t>Further Applications</a:t>
            </a:r>
            <a:endParaRPr lang="en-US" dirty="0" smtClean="0"/>
          </a:p>
          <a:p>
            <a:pPr lvl="1"/>
            <a:r>
              <a:rPr lang="en-US" dirty="0" smtClean="0"/>
              <a:t>developing and refining exams, equating for difficulties of successive versions of exams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76000" y="6213600"/>
            <a:ext cx="750099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Sources: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http://work.psych.uiuc.edu/irt/intro_main.asp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 http://en.wikipedia.org/wiki/Item_response_theory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Mixture Model-IRT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DMM-IRT = IRT + HMM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857224" y="2571744"/>
            <a:ext cx="459105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feld 4"/>
          <p:cNvSpPr txBox="1"/>
          <p:nvPr/>
        </p:nvSpPr>
        <p:spPr>
          <a:xfrm>
            <a:off x="5643570" y="4071942"/>
            <a:ext cx="33575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</a:t>
            </a:r>
            <a:r>
              <a:rPr lang="en-US" dirty="0" smtClean="0"/>
              <a:t>: current problem</a:t>
            </a:r>
          </a:p>
          <a:p>
            <a:r>
              <a:rPr lang="en-US" dirty="0" smtClean="0"/>
              <a:t>M</a:t>
            </a:r>
            <a:r>
              <a:rPr lang="en-US" baseline="-25000" dirty="0" smtClean="0"/>
              <a:t>i</a:t>
            </a:r>
            <a:r>
              <a:rPr lang="en-US" dirty="0" smtClean="0"/>
              <a:t>: motivation</a:t>
            </a:r>
          </a:p>
          <a:p>
            <a:r>
              <a:rPr lang="en-US" dirty="0" smtClean="0"/>
              <a:t>H</a:t>
            </a:r>
            <a:r>
              <a:rPr lang="en-US" baseline="-25000" dirty="0" smtClean="0"/>
              <a:t>i</a:t>
            </a:r>
            <a:r>
              <a:rPr lang="en-US" dirty="0" smtClean="0"/>
              <a:t>: evidence of motivation</a:t>
            </a:r>
          </a:p>
          <a:p>
            <a:r>
              <a:rPr lang="en-US" dirty="0" err="1" smtClean="0"/>
              <a:t>U</a:t>
            </a:r>
            <a:r>
              <a:rPr lang="en-US" baseline="-25000" dirty="0" err="1" smtClean="0"/>
              <a:t>i</a:t>
            </a:r>
            <a:r>
              <a:rPr lang="en-US" dirty="0" smtClean="0"/>
              <a:t>: (initial) response of user</a:t>
            </a:r>
          </a:p>
          <a:p>
            <a:r>
              <a:rPr lang="en-US" dirty="0" smtClean="0">
                <a:sym typeface="Symbol"/>
              </a:rPr>
              <a:t>: proficiency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83560"/>
            <a:ext cx="8229600" cy="4931588"/>
          </a:xfrm>
        </p:spPr>
        <p:txBody>
          <a:bodyPr>
            <a:normAutofit/>
          </a:bodyPr>
          <a:lstStyle/>
          <a:p>
            <a:r>
              <a:rPr lang="en-US" dirty="0" smtClean="0"/>
              <a:t>We have</a:t>
            </a:r>
          </a:p>
          <a:p>
            <a:pPr lvl="1"/>
            <a:r>
              <a:rPr lang="en-US" dirty="0" smtClean="0"/>
              <a:t>Tutoring system</a:t>
            </a:r>
          </a:p>
          <a:p>
            <a:pPr lvl="1"/>
            <a:r>
              <a:rPr lang="en-US" dirty="0" smtClean="0"/>
              <a:t>Student using the tutoring system</a:t>
            </a:r>
          </a:p>
          <a:p>
            <a:r>
              <a:rPr lang="en-US" dirty="0" smtClean="0"/>
              <a:t>The problem</a:t>
            </a:r>
          </a:p>
          <a:p>
            <a:pPr lvl="1"/>
            <a:r>
              <a:rPr lang="en-US" dirty="0" smtClean="0"/>
              <a:t>Knowledge gaps (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Frustration</a:t>
            </a:r>
            <a:r>
              <a:rPr lang="en-US" dirty="0" smtClean="0">
                <a:sym typeface="Wingdings"/>
              </a:rPr>
              <a:t>)</a:t>
            </a:r>
            <a:endParaRPr lang="en-US" dirty="0" smtClean="0"/>
          </a:p>
          <a:p>
            <a:pPr lvl="2"/>
            <a:r>
              <a:rPr lang="en-US" dirty="0" smtClean="0"/>
              <a:t>Moving through problems or hints rapidly</a:t>
            </a:r>
          </a:p>
          <a:p>
            <a:pPr lvl="2"/>
            <a:r>
              <a:rPr lang="en-US" dirty="0" smtClean="0"/>
              <a:t>“Gaming” (hint abuse, systematic trial-and-error)</a:t>
            </a:r>
          </a:p>
          <a:p>
            <a:pPr lvl="1"/>
            <a:r>
              <a:rPr lang="en-US" dirty="0" smtClean="0"/>
              <a:t>Furthermore:</a:t>
            </a:r>
            <a:br>
              <a:rPr lang="en-US" dirty="0" smtClean="0"/>
            </a:br>
            <a:r>
              <a:rPr lang="en-US" dirty="0" smtClean="0"/>
              <a:t>Blocking “gamers” may result in even more frustration!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Engaged or not engaged, that is the question...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2952000" y="-513787"/>
            <a:ext cx="3272980" cy="887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llipse 5"/>
          <p:cNvSpPr/>
          <p:nvPr/>
        </p:nvSpPr>
        <p:spPr>
          <a:xfrm>
            <a:off x="785786" y="4429132"/>
            <a:ext cx="785818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Ellipse 6"/>
          <p:cNvSpPr/>
          <p:nvPr/>
        </p:nvSpPr>
        <p:spPr>
          <a:xfrm>
            <a:off x="4071934" y="4429132"/>
            <a:ext cx="785818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Ellipse 7"/>
          <p:cNvSpPr/>
          <p:nvPr/>
        </p:nvSpPr>
        <p:spPr>
          <a:xfrm>
            <a:off x="5715008" y="4357694"/>
            <a:ext cx="785818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Ellipse 8"/>
          <p:cNvSpPr/>
          <p:nvPr/>
        </p:nvSpPr>
        <p:spPr>
          <a:xfrm>
            <a:off x="7358082" y="4357694"/>
            <a:ext cx="785818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Ellipse 9"/>
          <p:cNvSpPr/>
          <p:nvPr/>
        </p:nvSpPr>
        <p:spPr>
          <a:xfrm>
            <a:off x="2428860" y="4357694"/>
            <a:ext cx="785818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Ellipse 10"/>
          <p:cNvSpPr/>
          <p:nvPr/>
        </p:nvSpPr>
        <p:spPr>
          <a:xfrm>
            <a:off x="714348" y="3786190"/>
            <a:ext cx="785818" cy="428628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Ellipse 11"/>
          <p:cNvSpPr/>
          <p:nvPr/>
        </p:nvSpPr>
        <p:spPr>
          <a:xfrm>
            <a:off x="2285984" y="3786190"/>
            <a:ext cx="785818" cy="428628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Ellipse 12"/>
          <p:cNvSpPr/>
          <p:nvPr/>
        </p:nvSpPr>
        <p:spPr>
          <a:xfrm>
            <a:off x="4143372" y="3929066"/>
            <a:ext cx="785818" cy="428628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Ellipse 13"/>
          <p:cNvSpPr/>
          <p:nvPr/>
        </p:nvSpPr>
        <p:spPr>
          <a:xfrm>
            <a:off x="5643570" y="3786190"/>
            <a:ext cx="785818" cy="428628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Ellipse 14"/>
          <p:cNvSpPr/>
          <p:nvPr/>
        </p:nvSpPr>
        <p:spPr>
          <a:xfrm>
            <a:off x="7286644" y="3786190"/>
            <a:ext cx="785818" cy="428628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feld 15"/>
          <p:cNvSpPr txBox="1"/>
          <p:nvPr/>
        </p:nvSpPr>
        <p:spPr>
          <a:xfrm>
            <a:off x="6572264" y="5786454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N: number of students</a:t>
            </a:r>
            <a:endParaRPr lang="en-US" dirty="0"/>
          </a:p>
        </p:txBody>
      </p:sp>
      <p:sp>
        <p:nvSpPr>
          <p:cNvPr id="18" name="Abgerundete rechteckige Legende 17"/>
          <p:cNvSpPr/>
          <p:nvPr/>
        </p:nvSpPr>
        <p:spPr>
          <a:xfrm>
            <a:off x="357158" y="5857892"/>
            <a:ext cx="2071702" cy="571504"/>
          </a:xfrm>
          <a:prstGeom prst="wedgeRoundRectCallout">
            <a:avLst>
              <a:gd name="adj1" fmla="val -18326"/>
              <a:gd name="adj2" fmla="val -257604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P(E</a:t>
            </a:r>
            <a:r>
              <a:rPr lang="en-US" baseline="-25000" dirty="0" smtClean="0"/>
              <a:t>t5</a:t>
            </a:r>
            <a:r>
              <a:rPr lang="en-US" dirty="0" smtClean="0"/>
              <a:t>|~E</a:t>
            </a:r>
            <a:r>
              <a:rPr lang="en-US" baseline="-25000" dirty="0" smtClean="0"/>
              <a:t>t4</a:t>
            </a:r>
            <a:r>
              <a:rPr lang="en-US" dirty="0" smtClean="0"/>
              <a:t>) = 0.49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/>
      <p:bldP spid="18" grpId="0" animBg="1"/>
      <p:bldP spid="18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Engaged or not engaged, that is the question...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 bwMode="auto">
          <a:xfrm rot="5400000">
            <a:off x="2952000" y="-513787"/>
            <a:ext cx="3272980" cy="887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feld 15"/>
          <p:cNvSpPr txBox="1"/>
          <p:nvPr/>
        </p:nvSpPr>
        <p:spPr>
          <a:xfrm>
            <a:off x="6572264" y="5786454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N: number of students</a:t>
            </a:r>
            <a:endParaRPr lang="en-US" dirty="0"/>
          </a:p>
        </p:txBody>
      </p:sp>
      <p:sp>
        <p:nvSpPr>
          <p:cNvPr id="18" name="Abgerundete rechteckige Legende 17"/>
          <p:cNvSpPr/>
          <p:nvPr/>
        </p:nvSpPr>
        <p:spPr>
          <a:xfrm>
            <a:off x="357158" y="5857892"/>
            <a:ext cx="2071702" cy="571504"/>
          </a:xfrm>
          <a:prstGeom prst="wedgeRoundRectCallout">
            <a:avLst>
              <a:gd name="adj1" fmla="val -18326"/>
              <a:gd name="adj2" fmla="val -257604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P(E</a:t>
            </a:r>
            <a:r>
              <a:rPr lang="en-US" baseline="-25000" dirty="0" smtClean="0"/>
              <a:t>t5</a:t>
            </a:r>
            <a:r>
              <a:rPr lang="en-US" dirty="0" smtClean="0"/>
              <a:t>|~E</a:t>
            </a:r>
            <a:r>
              <a:rPr lang="en-US" baseline="-25000" dirty="0" smtClean="0"/>
              <a:t>t4</a:t>
            </a:r>
            <a:r>
              <a:rPr lang="en-US" dirty="0" smtClean="0"/>
              <a:t>) = 0.49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  <p:bldP spid="18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this model appropriate?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was done?</a:t>
            </a:r>
          </a:p>
          <a:p>
            <a:pPr lvl="1"/>
            <a:r>
              <a:rPr lang="en-US" dirty="0" smtClean="0"/>
              <a:t>Inference of the probability that a student is in a any of the states ‘engaged’, ‘quick-guess’, ‘hint-abuse’ or ‘skipped-problem’</a:t>
            </a:r>
          </a:p>
          <a:p>
            <a:pPr lvl="1"/>
            <a:r>
              <a:rPr lang="en-US" dirty="0" smtClean="0"/>
              <a:t>Model to present and process collected data</a:t>
            </a:r>
          </a:p>
          <a:p>
            <a:pPr lvl="1"/>
            <a:r>
              <a:rPr lang="en-US" dirty="0" smtClean="0"/>
              <a:t>Based on that: calculation of transition probabilities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What is missing in the Markov Chain?</a:t>
            </a:r>
          </a:p>
          <a:p>
            <a:pPr lvl="1"/>
            <a:r>
              <a:rPr lang="en-US" dirty="0" smtClean="0"/>
              <a:t>Type of intervention (Progress Graph or Tip)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785786" y="3143248"/>
          <a:ext cx="7400949" cy="1483360"/>
        </p:xfrm>
        <a:graphic>
          <a:graphicData uri="http://schemas.openxmlformats.org/drawingml/2006/table">
            <a:tbl>
              <a:tblPr firstRow="1" lastRow="1" bandRow="1">
                <a:tableStyleId>{EB9631B5-78F2-41C9-869B-9F39066F8104}</a:tableStyleId>
              </a:tblPr>
              <a:tblGrid>
                <a:gridCol w="2328850"/>
                <a:gridCol w="785818"/>
                <a:gridCol w="785818"/>
                <a:gridCol w="785818"/>
                <a:gridCol w="357190"/>
                <a:gridCol w="785818"/>
                <a:gridCol w="785818"/>
                <a:gridCol w="785819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r>
                        <a:rPr lang="en-US" baseline="-25000" dirty="0" smtClean="0"/>
                        <a:t>8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r>
                        <a:rPr lang="en-US" baseline="-25000" dirty="0" smtClean="0"/>
                        <a:t>9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Interventions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Control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Difference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-0.01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-0.02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-0.04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457200" y="2232000"/>
            <a:ext cx="67866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Probability of a student being disengaged</a:t>
            </a:r>
            <a:endParaRPr lang="en-US" sz="3000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b="3339"/>
          <a:stretch>
            <a:fillRect/>
          </a:stretch>
        </p:blipFill>
        <p:spPr bwMode="auto">
          <a:xfrm>
            <a:off x="428596" y="1849392"/>
            <a:ext cx="8245983" cy="4794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“winner”: Interventions group.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83560"/>
            <a:ext cx="8229600" cy="4931588"/>
          </a:xfrm>
        </p:spPr>
        <p:txBody>
          <a:bodyPr>
            <a:normAutofit/>
          </a:bodyPr>
          <a:lstStyle/>
          <a:p>
            <a:r>
              <a:rPr lang="en-US" dirty="0" smtClean="0"/>
              <a:t>The “winner”: Interventions group. Why?</a:t>
            </a:r>
          </a:p>
          <a:p>
            <a:pPr lvl="1"/>
            <a:r>
              <a:rPr lang="en-US" dirty="0" smtClean="0"/>
              <a:t>Lower pre-test scores, but higher post-test scores</a:t>
            </a:r>
          </a:p>
          <a:p>
            <a:pPr lvl="1"/>
            <a:r>
              <a:rPr lang="en-US" dirty="0" smtClean="0"/>
              <a:t>Higher passing rates in standardized tests</a:t>
            </a:r>
          </a:p>
          <a:p>
            <a:pPr lvl="1"/>
            <a:r>
              <a:rPr lang="en-US" dirty="0" smtClean="0"/>
              <a:t>Higher learning-orientation in post-tutor survey</a:t>
            </a:r>
          </a:p>
          <a:p>
            <a:pPr lvl="1"/>
            <a:r>
              <a:rPr lang="en-US" dirty="0" smtClean="0"/>
              <a:t>Feeling, that tutor was more helpful, they learned more, they attributed more human-like characteristics to tutoring software</a:t>
            </a:r>
          </a:p>
          <a:p>
            <a:pPr lvl="1"/>
            <a:r>
              <a:rPr lang="en-US" dirty="0" smtClean="0"/>
              <a:t>Higher chance becoming re-engaged after seeing an intervention</a:t>
            </a:r>
          </a:p>
          <a:p>
            <a:r>
              <a:rPr lang="en-US" dirty="0" smtClean="0"/>
              <a:t>So what?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Present non-invasive interventions</a:t>
            </a:r>
          </a:p>
          <a:p>
            <a:pPr lvl="1"/>
            <a:r>
              <a:rPr lang="en-US" dirty="0" smtClean="0"/>
              <a:t>help students reflect on their progress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Research results provide valuable insight in</a:t>
            </a:r>
          </a:p>
          <a:p>
            <a:pPr lvl="1"/>
            <a:r>
              <a:rPr lang="en-US" dirty="0" smtClean="0"/>
              <a:t>support of in-between problem meta-cognitive feedback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How to use this knowledge?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Graphs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1643050"/>
            <a:ext cx="8650224" cy="277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feld 3"/>
          <p:cNvSpPr txBox="1"/>
          <p:nvPr/>
        </p:nvSpPr>
        <p:spPr>
          <a:xfrm>
            <a:off x="642910" y="4786322"/>
            <a:ext cx="7929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Approximated by the “progress bars” on the left</a:t>
            </a:r>
            <a:r>
              <a:rPr lang="en-US" sz="3000" dirty="0"/>
              <a:t> </a:t>
            </a:r>
            <a:r>
              <a:rPr lang="en-US" sz="3000" dirty="0" smtClean="0"/>
              <a:t>and on the top</a:t>
            </a:r>
          </a:p>
        </p:txBody>
      </p:sp>
      <p:cxnSp>
        <p:nvCxnSpPr>
          <p:cNvPr id="5" name="Gerade Verbindung 4"/>
          <p:cNvCxnSpPr/>
          <p:nvPr/>
        </p:nvCxnSpPr>
        <p:spPr>
          <a:xfrm rot="16200000" flipH="1">
            <a:off x="3220944" y="3032938"/>
            <a:ext cx="2779776" cy="158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Graphs</a:t>
            </a:r>
            <a:endParaRPr lang="en-US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/>
          <a:srcRect t="17042" b="3030"/>
          <a:stretch>
            <a:fillRect/>
          </a:stretch>
        </p:blipFill>
        <p:spPr bwMode="auto">
          <a:xfrm>
            <a:off x="214282" y="1214422"/>
            <a:ext cx="8805640" cy="547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llipse 5"/>
          <p:cNvSpPr/>
          <p:nvPr/>
        </p:nvSpPr>
        <p:spPr>
          <a:xfrm>
            <a:off x="428596" y="2285992"/>
            <a:ext cx="500066" cy="1428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llipse 6"/>
          <p:cNvSpPr/>
          <p:nvPr/>
        </p:nvSpPr>
        <p:spPr>
          <a:xfrm>
            <a:off x="540000" y="2538000"/>
            <a:ext cx="785818" cy="14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lipse 7"/>
          <p:cNvSpPr/>
          <p:nvPr/>
        </p:nvSpPr>
        <p:spPr>
          <a:xfrm>
            <a:off x="571472" y="3714752"/>
            <a:ext cx="1000132" cy="1428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e 8"/>
          <p:cNvSpPr/>
          <p:nvPr/>
        </p:nvSpPr>
        <p:spPr>
          <a:xfrm>
            <a:off x="571472" y="4000504"/>
            <a:ext cx="571504" cy="1428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/>
          <p:cNvSpPr/>
          <p:nvPr/>
        </p:nvSpPr>
        <p:spPr>
          <a:xfrm>
            <a:off x="571472" y="4248000"/>
            <a:ext cx="357190" cy="1096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lipse 10"/>
          <p:cNvSpPr/>
          <p:nvPr/>
        </p:nvSpPr>
        <p:spPr>
          <a:xfrm>
            <a:off x="428596" y="4500570"/>
            <a:ext cx="1062046" cy="1716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lipse 11"/>
          <p:cNvSpPr/>
          <p:nvPr/>
        </p:nvSpPr>
        <p:spPr>
          <a:xfrm>
            <a:off x="2376000" y="1548000"/>
            <a:ext cx="285752" cy="1428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possibility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Gaming students have (another) chance:</a:t>
            </a:r>
          </a:p>
          <a:p>
            <a:r>
              <a:rPr lang="en-US" dirty="0" smtClean="0"/>
              <a:t>Supplementary exercises on material bypassed by the student (</a:t>
            </a:r>
            <a:r>
              <a:rPr lang="en-US" dirty="0" smtClean="0">
                <a:sym typeface="Wingdings"/>
              </a:rPr>
              <a:t> better learning results)</a:t>
            </a:r>
          </a:p>
          <a:p>
            <a:r>
              <a:rPr lang="en-US" dirty="0" smtClean="0">
                <a:sym typeface="Wingdings"/>
              </a:rPr>
              <a:t>Delay between hints ( slow-down of “gaming”, but students might develop new strategies)</a:t>
            </a:r>
          </a:p>
          <a:p>
            <a:r>
              <a:rPr lang="en-US" dirty="0" smtClean="0">
                <a:sym typeface="Wingdings"/>
              </a:rPr>
              <a:t>Minimum amount of time spent on current problem ( find a suitable value)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Graphs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 t="17042" b="3030"/>
          <a:stretch>
            <a:fillRect/>
          </a:stretch>
        </p:blipFill>
        <p:spPr bwMode="auto">
          <a:xfrm>
            <a:off x="216000" y="1213200"/>
            <a:ext cx="8805672" cy="5470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provide interventions?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Always?</a:t>
            </a:r>
          </a:p>
          <a:p>
            <a:pPr lvl="1"/>
            <a:r>
              <a:rPr lang="en-US" dirty="0" smtClean="0"/>
              <a:t>Good overview possible, but annoying </a:t>
            </a:r>
          </a:p>
          <a:p>
            <a:pPr lvl="1"/>
            <a:r>
              <a:rPr lang="en-US" dirty="0" smtClean="0"/>
              <a:t>What about engaged students?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After a fixed amount of problems?</a:t>
            </a:r>
          </a:p>
          <a:p>
            <a:pPr lvl="1"/>
            <a:r>
              <a:rPr lang="en-US" dirty="0" smtClean="0"/>
              <a:t>What about engaged students?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Adapted to the student’s engagement state?</a:t>
            </a:r>
          </a:p>
          <a:p>
            <a:pPr lvl="1"/>
            <a:r>
              <a:rPr lang="en-US" dirty="0" smtClean="0"/>
              <a:t>Seems to be a good solution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interventions to show?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83560"/>
            <a:ext cx="8229600" cy="5074440"/>
          </a:xfrm>
        </p:spPr>
        <p:txBody>
          <a:bodyPr>
            <a:normAutofit/>
          </a:bodyPr>
          <a:lstStyle/>
          <a:p>
            <a:r>
              <a:rPr lang="en-US" dirty="0" smtClean="0"/>
              <a:t>Performance Graphs</a:t>
            </a:r>
          </a:p>
          <a:p>
            <a:pPr lvl="1"/>
            <a:r>
              <a:rPr lang="en-US" dirty="0" smtClean="0"/>
              <a:t>As in the experiment</a:t>
            </a:r>
          </a:p>
          <a:p>
            <a:pPr lvl="1"/>
            <a:r>
              <a:rPr lang="en-US" dirty="0" smtClean="0"/>
              <a:t>As in ActiveMath</a:t>
            </a:r>
          </a:p>
          <a:p>
            <a:pPr lvl="1"/>
            <a:r>
              <a:rPr lang="en-US" dirty="0" smtClean="0"/>
              <a:t>As in the experiment with additional feedback on how the own performance is in comparison to the other </a:t>
            </a:r>
            <a:r>
              <a:rPr lang="en-US" dirty="0" smtClean="0"/>
              <a:t>users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New meta-cognitive feedback</a:t>
            </a:r>
          </a:p>
          <a:p>
            <a:pPr lvl="1"/>
            <a:r>
              <a:rPr lang="en-US" dirty="0" smtClean="0"/>
              <a:t>Specific feedback on planning how to solve a specific kind of problem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 hints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give the same hint again and again</a:t>
            </a:r>
          </a:p>
          <a:p>
            <a:pPr lvl="1"/>
            <a:r>
              <a:rPr lang="en-US" dirty="0" smtClean="0">
                <a:sym typeface="Wingdings"/>
              </a:rPr>
              <a:t>Try to explain from another viewpoint</a:t>
            </a:r>
            <a:br>
              <a:rPr lang="en-US" dirty="0" smtClean="0">
                <a:sym typeface="Wingdings"/>
              </a:rPr>
            </a:b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Provide individual hints</a:t>
            </a:r>
          </a:p>
          <a:p>
            <a:pPr lvl="1"/>
            <a:r>
              <a:rPr lang="en-US" dirty="0" smtClean="0">
                <a:sym typeface="Wingdings"/>
              </a:rPr>
              <a:t>User’s profile as basis</a:t>
            </a:r>
            <a:br>
              <a:rPr lang="en-US" dirty="0" smtClean="0">
                <a:sym typeface="Wingdings"/>
              </a:rPr>
            </a:br>
            <a:endParaRPr lang="en-US" dirty="0" smtClean="0"/>
          </a:p>
          <a:p>
            <a:r>
              <a:rPr lang="en-US" dirty="0" smtClean="0"/>
              <a:t>Supplementary exercises</a:t>
            </a:r>
          </a:p>
          <a:p>
            <a:pPr lvl="1"/>
            <a:r>
              <a:rPr lang="en-US" dirty="0" smtClean="0">
                <a:sym typeface="Wingdings"/>
              </a:rPr>
              <a:t>Good, if hints do not help anymore</a:t>
            </a: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of student?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83560"/>
            <a:ext cx="8229600" cy="5074440"/>
          </a:xfrm>
        </p:spPr>
        <p:txBody>
          <a:bodyPr>
            <a:normAutofit/>
          </a:bodyPr>
          <a:lstStyle/>
          <a:p>
            <a:r>
              <a:rPr lang="en-US" dirty="0" smtClean="0"/>
              <a:t>Classify students, f. ex. with the following states</a:t>
            </a:r>
          </a:p>
          <a:p>
            <a:pPr lvl="1"/>
            <a:r>
              <a:rPr lang="en-US" dirty="0" smtClean="0"/>
              <a:t>engaged</a:t>
            </a:r>
          </a:p>
          <a:p>
            <a:pPr lvl="1"/>
            <a:r>
              <a:rPr lang="en-US" dirty="0" smtClean="0"/>
              <a:t>quick-guess</a:t>
            </a:r>
          </a:p>
          <a:p>
            <a:pPr lvl="1"/>
            <a:r>
              <a:rPr lang="en-US" dirty="0" smtClean="0"/>
              <a:t>hint-abuse</a:t>
            </a:r>
          </a:p>
          <a:p>
            <a:pPr lvl="1"/>
            <a:r>
              <a:rPr lang="en-US" dirty="0" smtClean="0"/>
              <a:t>skipped-problem</a:t>
            </a:r>
          </a:p>
          <a:p>
            <a:r>
              <a:rPr lang="en-US" dirty="0" smtClean="0"/>
              <a:t>To predict the type of student at t</a:t>
            </a:r>
            <a:r>
              <a:rPr lang="en-US" baseline="-25000" dirty="0" smtClean="0"/>
              <a:t>i+1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Use Hidden Markov Model</a:t>
            </a:r>
          </a:p>
          <a:p>
            <a:r>
              <a:rPr lang="en-US" dirty="0" smtClean="0"/>
              <a:t>What type of student do we have at time-step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i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Use Decision Tree</a:t>
            </a:r>
          </a:p>
          <a:p>
            <a:pPr lvl="1"/>
            <a:r>
              <a:rPr lang="en-US" dirty="0" smtClean="0"/>
              <a:t>Compare with predicted result from t</a:t>
            </a:r>
            <a:r>
              <a:rPr lang="en-US" baseline="-25000" dirty="0" smtClean="0"/>
              <a:t>i-1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714744" y="2643182"/>
            <a:ext cx="554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}</a:t>
            </a:r>
            <a:endParaRPr lang="en-US" sz="9600" dirty="0"/>
          </a:p>
        </p:txBody>
      </p:sp>
      <p:sp>
        <p:nvSpPr>
          <p:cNvPr id="5" name="Textfeld 4"/>
          <p:cNvSpPr txBox="1"/>
          <p:nvPr/>
        </p:nvSpPr>
        <p:spPr>
          <a:xfrm>
            <a:off x="4286248" y="3286124"/>
            <a:ext cx="177484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</a:rPr>
              <a:t>disengaged</a:t>
            </a:r>
            <a:endParaRPr lang="en-US" sz="2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DT for student classification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3286116" y="1214422"/>
            <a:ext cx="1800000" cy="428628"/>
          </a:xfrm>
          <a:prstGeom prst="rect">
            <a:avLst/>
          </a:prstGeom>
          <a:effectLst>
            <a:glow rad="63500">
              <a:schemeClr val="dk1">
                <a:alpha val="45000"/>
                <a:satMod val="120000"/>
              </a:schemeClr>
            </a:glow>
            <a:reflection blurRad="6350" stA="50000" endA="300" endPos="38500" dist="50800" dir="5400000" sy="-100000" algn="bl" rotWithShape="0"/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Tried to solve?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1071538" y="2500306"/>
            <a:ext cx="1800000" cy="428628"/>
          </a:xfrm>
          <a:prstGeom prst="rect">
            <a:avLst/>
          </a:prstGeom>
          <a:effectLst>
            <a:glow rad="63500">
              <a:schemeClr val="dk1">
                <a:alpha val="45000"/>
                <a:satMod val="120000"/>
              </a:schemeClr>
            </a:glow>
            <a:reflection blurRad="6350" stA="50000" endA="300" endPos="38500" dist="50800" dir="5400000" sy="-100000" algn="bl" rotWithShape="0"/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time &lt; T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5715008" y="2500306"/>
            <a:ext cx="1800000" cy="428628"/>
          </a:xfrm>
          <a:prstGeom prst="rect">
            <a:avLst/>
          </a:prstGeom>
          <a:effectLst>
            <a:glow rad="63500">
              <a:schemeClr val="accent2">
                <a:alpha val="45000"/>
                <a:satMod val="120000"/>
              </a:schemeClr>
            </a:glow>
            <a:reflection blurRad="6350" stA="50000" endA="300" endPos="38500" dist="508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skipped-problem</a:t>
            </a:r>
            <a:endParaRPr lang="en-US" dirty="0"/>
          </a:p>
        </p:txBody>
      </p:sp>
      <p:sp>
        <p:nvSpPr>
          <p:cNvPr id="7" name="Rechteck 6"/>
          <p:cNvSpPr/>
          <p:nvPr/>
        </p:nvSpPr>
        <p:spPr>
          <a:xfrm>
            <a:off x="714348" y="3571876"/>
            <a:ext cx="1800000" cy="428628"/>
          </a:xfrm>
          <a:prstGeom prst="rect">
            <a:avLst/>
          </a:prstGeom>
          <a:effectLst>
            <a:glow rad="63500">
              <a:schemeClr val="dk1">
                <a:alpha val="45000"/>
                <a:satMod val="120000"/>
              </a:schemeClr>
            </a:glow>
            <a:reflection blurRad="6350" stA="50000" endA="300" endPos="38500" dist="50800" dir="5400000" sy="-100000" algn="bl" rotWithShape="0"/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Solution right?</a:t>
            </a:r>
            <a:endParaRPr lang="en-US" dirty="0"/>
          </a:p>
        </p:txBody>
      </p:sp>
      <p:sp>
        <p:nvSpPr>
          <p:cNvPr id="8" name="Rechteck 7"/>
          <p:cNvSpPr/>
          <p:nvPr/>
        </p:nvSpPr>
        <p:spPr>
          <a:xfrm>
            <a:off x="4857752" y="3571876"/>
            <a:ext cx="1800000" cy="428628"/>
          </a:xfrm>
          <a:prstGeom prst="rect">
            <a:avLst/>
          </a:prstGeom>
          <a:effectLst>
            <a:glow rad="63500">
              <a:schemeClr val="dk1">
                <a:alpha val="45000"/>
                <a:satMod val="120000"/>
              </a:schemeClr>
            </a:glow>
            <a:reflection blurRad="6350" stA="50000" endA="300" endPos="38500" dist="50800" dir="5400000" sy="-100000" algn="bl" rotWithShape="0"/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Got hint?</a:t>
            </a:r>
            <a:endParaRPr lang="en-US" dirty="0"/>
          </a:p>
        </p:txBody>
      </p:sp>
      <p:sp>
        <p:nvSpPr>
          <p:cNvPr id="9" name="Rechteck 8"/>
          <p:cNvSpPr/>
          <p:nvPr/>
        </p:nvSpPr>
        <p:spPr>
          <a:xfrm>
            <a:off x="4343636" y="5143488"/>
            <a:ext cx="1800000" cy="428628"/>
          </a:xfrm>
          <a:prstGeom prst="rect">
            <a:avLst/>
          </a:prstGeom>
          <a:effectLst>
            <a:glow rad="63500">
              <a:schemeClr val="dk1">
                <a:alpha val="45000"/>
                <a:satMod val="120000"/>
              </a:schemeClr>
            </a:glow>
            <a:reflection blurRad="6350" stA="50000" endA="300" endPos="38500" dist="50800" dir="5400000" sy="-100000" algn="bl" rotWithShape="0"/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Abused?</a:t>
            </a:r>
            <a:endParaRPr lang="en-US" dirty="0"/>
          </a:p>
        </p:txBody>
      </p:sp>
      <p:sp>
        <p:nvSpPr>
          <p:cNvPr id="10" name="Rechteck 9"/>
          <p:cNvSpPr/>
          <p:nvPr/>
        </p:nvSpPr>
        <p:spPr>
          <a:xfrm>
            <a:off x="6915404" y="5143488"/>
            <a:ext cx="1800000" cy="428628"/>
          </a:xfrm>
          <a:prstGeom prst="rect">
            <a:avLst/>
          </a:prstGeom>
          <a:effectLst>
            <a:glow rad="63500">
              <a:schemeClr val="accent1">
                <a:alpha val="45000"/>
                <a:satMod val="120000"/>
              </a:schemeClr>
            </a:glow>
            <a:reflection blurRad="6350" stA="50000" endA="300" endPos="38500" dist="508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engaged</a:t>
            </a:r>
            <a:endParaRPr lang="en-US" dirty="0"/>
          </a:p>
        </p:txBody>
      </p:sp>
      <p:sp>
        <p:nvSpPr>
          <p:cNvPr id="11" name="Rechteck 10"/>
          <p:cNvSpPr/>
          <p:nvPr/>
        </p:nvSpPr>
        <p:spPr>
          <a:xfrm>
            <a:off x="3557818" y="6286520"/>
            <a:ext cx="1800000" cy="428628"/>
          </a:xfrm>
          <a:prstGeom prst="rect">
            <a:avLst/>
          </a:prstGeom>
          <a:effectLst>
            <a:glow rad="63500">
              <a:schemeClr val="accent2">
                <a:alpha val="45000"/>
                <a:satMod val="120000"/>
              </a:schemeClr>
            </a:glow>
            <a:reflection blurRad="6350" stA="50000" endA="300" endPos="38500" dist="508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hint-abuse</a:t>
            </a:r>
            <a:endParaRPr lang="en-US" dirty="0"/>
          </a:p>
        </p:txBody>
      </p:sp>
      <p:sp>
        <p:nvSpPr>
          <p:cNvPr id="12" name="Rechteck 11"/>
          <p:cNvSpPr/>
          <p:nvPr/>
        </p:nvSpPr>
        <p:spPr>
          <a:xfrm>
            <a:off x="5986710" y="6286520"/>
            <a:ext cx="1800000" cy="428628"/>
          </a:xfrm>
          <a:prstGeom prst="rect">
            <a:avLst/>
          </a:prstGeom>
          <a:effectLst>
            <a:glow rad="63500">
              <a:schemeClr val="accent1">
                <a:alpha val="45000"/>
                <a:satMod val="120000"/>
              </a:schemeClr>
            </a:glow>
            <a:reflection blurRad="6350" stA="50000" endA="300" endPos="38500" dist="508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engaged</a:t>
            </a:r>
            <a:endParaRPr lang="en-US" dirty="0"/>
          </a:p>
        </p:txBody>
      </p:sp>
      <p:cxnSp>
        <p:nvCxnSpPr>
          <p:cNvPr id="14" name="Gerade Verbindung mit Pfeil 13"/>
          <p:cNvCxnSpPr>
            <a:stCxn id="4" idx="2"/>
            <a:endCxn id="5" idx="0"/>
          </p:cNvCxnSpPr>
          <p:nvPr/>
        </p:nvCxnSpPr>
        <p:spPr>
          <a:xfrm rot="5400000">
            <a:off x="2650199" y="964389"/>
            <a:ext cx="857256" cy="221457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stCxn id="4" idx="2"/>
            <a:endCxn id="6" idx="0"/>
          </p:cNvCxnSpPr>
          <p:nvPr/>
        </p:nvCxnSpPr>
        <p:spPr>
          <a:xfrm rot="16200000" flipH="1">
            <a:off x="4971934" y="857232"/>
            <a:ext cx="857256" cy="242889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>
            <a:stCxn id="5" idx="2"/>
            <a:endCxn id="7" idx="0"/>
          </p:cNvCxnSpPr>
          <p:nvPr/>
        </p:nvCxnSpPr>
        <p:spPr>
          <a:xfrm rot="5400000">
            <a:off x="1471472" y="3071810"/>
            <a:ext cx="642942" cy="35719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>
            <a:stCxn id="5" idx="2"/>
            <a:endCxn id="8" idx="0"/>
          </p:cNvCxnSpPr>
          <p:nvPr/>
        </p:nvCxnSpPr>
        <p:spPr>
          <a:xfrm rot="16200000" flipH="1">
            <a:off x="3543174" y="1357298"/>
            <a:ext cx="642942" cy="37862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>
            <a:stCxn id="8" idx="2"/>
            <a:endCxn id="9" idx="0"/>
          </p:cNvCxnSpPr>
          <p:nvPr/>
        </p:nvCxnSpPr>
        <p:spPr>
          <a:xfrm rot="5400000">
            <a:off x="4929202" y="4314938"/>
            <a:ext cx="1142984" cy="51411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>
            <a:stCxn id="8" idx="2"/>
            <a:endCxn id="10" idx="0"/>
          </p:cNvCxnSpPr>
          <p:nvPr/>
        </p:nvCxnSpPr>
        <p:spPr>
          <a:xfrm rot="16200000" flipH="1">
            <a:off x="6215086" y="3543170"/>
            <a:ext cx="1142984" cy="205765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>
            <a:stCxn id="9" idx="2"/>
            <a:endCxn id="11" idx="0"/>
          </p:cNvCxnSpPr>
          <p:nvPr/>
        </p:nvCxnSpPr>
        <p:spPr>
          <a:xfrm rot="5400000">
            <a:off x="4493525" y="5536409"/>
            <a:ext cx="714404" cy="78581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>
            <a:stCxn id="9" idx="2"/>
            <a:endCxn id="12" idx="0"/>
          </p:cNvCxnSpPr>
          <p:nvPr/>
        </p:nvCxnSpPr>
        <p:spPr>
          <a:xfrm rot="16200000" flipH="1">
            <a:off x="5707971" y="5107781"/>
            <a:ext cx="714404" cy="164307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feld 40"/>
          <p:cNvSpPr txBox="1"/>
          <p:nvPr/>
        </p:nvSpPr>
        <p:spPr>
          <a:xfrm>
            <a:off x="2428860" y="1785926"/>
            <a:ext cx="512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42" name="Textfeld 41"/>
          <p:cNvSpPr txBox="1"/>
          <p:nvPr/>
        </p:nvSpPr>
        <p:spPr>
          <a:xfrm>
            <a:off x="5929322" y="1785926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43" name="Textfeld 42"/>
          <p:cNvSpPr txBox="1"/>
          <p:nvPr/>
        </p:nvSpPr>
        <p:spPr>
          <a:xfrm>
            <a:off x="4357686" y="2988230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44" name="Textfeld 43"/>
          <p:cNvSpPr txBox="1"/>
          <p:nvPr/>
        </p:nvSpPr>
        <p:spPr>
          <a:xfrm>
            <a:off x="7143768" y="4345552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45" name="Textfeld 44"/>
          <p:cNvSpPr txBox="1"/>
          <p:nvPr/>
        </p:nvSpPr>
        <p:spPr>
          <a:xfrm>
            <a:off x="6461056" y="5702874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46" name="Textfeld 45"/>
          <p:cNvSpPr txBox="1"/>
          <p:nvPr/>
        </p:nvSpPr>
        <p:spPr>
          <a:xfrm>
            <a:off x="1214414" y="3000372"/>
            <a:ext cx="512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47" name="Textfeld 46"/>
          <p:cNvSpPr txBox="1"/>
          <p:nvPr/>
        </p:nvSpPr>
        <p:spPr>
          <a:xfrm>
            <a:off x="4844921" y="4357694"/>
            <a:ext cx="512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48" name="Textfeld 47"/>
          <p:cNvSpPr txBox="1"/>
          <p:nvPr/>
        </p:nvSpPr>
        <p:spPr>
          <a:xfrm>
            <a:off x="4246478" y="5702874"/>
            <a:ext cx="512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54" name="Rechteck 53"/>
          <p:cNvSpPr/>
          <p:nvPr/>
        </p:nvSpPr>
        <p:spPr>
          <a:xfrm>
            <a:off x="128794" y="5143512"/>
            <a:ext cx="1800000" cy="428628"/>
          </a:xfrm>
          <a:prstGeom prst="rect">
            <a:avLst/>
          </a:prstGeom>
          <a:effectLst>
            <a:glow rad="63500">
              <a:schemeClr val="accent1">
                <a:alpha val="45000"/>
                <a:satMod val="120000"/>
              </a:schemeClr>
            </a:glow>
            <a:reflection blurRad="6350" stA="50000" endA="300" endPos="38500" dist="508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engaged</a:t>
            </a:r>
            <a:endParaRPr lang="en-US" dirty="0"/>
          </a:p>
        </p:txBody>
      </p:sp>
      <p:sp>
        <p:nvSpPr>
          <p:cNvPr id="56" name="Rechteck 55"/>
          <p:cNvSpPr/>
          <p:nvPr/>
        </p:nvSpPr>
        <p:spPr>
          <a:xfrm>
            <a:off x="2200496" y="5143512"/>
            <a:ext cx="1800000" cy="428628"/>
          </a:xfrm>
          <a:prstGeom prst="rect">
            <a:avLst/>
          </a:prstGeom>
          <a:effectLst>
            <a:glow rad="63500">
              <a:schemeClr val="accent2">
                <a:alpha val="45000"/>
                <a:satMod val="120000"/>
              </a:schemeClr>
            </a:glow>
            <a:reflection blurRad="6350" stA="50000" endA="300" endPos="38500" dist="508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quick-guess</a:t>
            </a:r>
            <a:endParaRPr lang="en-US" dirty="0"/>
          </a:p>
        </p:txBody>
      </p:sp>
      <p:cxnSp>
        <p:nvCxnSpPr>
          <p:cNvPr id="59" name="Gerade Verbindung mit Pfeil 58"/>
          <p:cNvCxnSpPr>
            <a:stCxn id="7" idx="2"/>
            <a:endCxn id="54" idx="0"/>
          </p:cNvCxnSpPr>
          <p:nvPr/>
        </p:nvCxnSpPr>
        <p:spPr>
          <a:xfrm rot="5400000">
            <a:off x="750067" y="4279231"/>
            <a:ext cx="1143008" cy="58555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mit Pfeil 60"/>
          <p:cNvCxnSpPr>
            <a:stCxn id="7" idx="2"/>
            <a:endCxn id="56" idx="0"/>
          </p:cNvCxnSpPr>
          <p:nvPr/>
        </p:nvCxnSpPr>
        <p:spPr>
          <a:xfrm rot="16200000" flipH="1">
            <a:off x="1785918" y="3828934"/>
            <a:ext cx="1143008" cy="14861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feld 61"/>
          <p:cNvSpPr txBox="1"/>
          <p:nvPr/>
        </p:nvSpPr>
        <p:spPr>
          <a:xfrm>
            <a:off x="714348" y="4357694"/>
            <a:ext cx="512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63" name="Textfeld 62"/>
          <p:cNvSpPr txBox="1"/>
          <p:nvPr/>
        </p:nvSpPr>
        <p:spPr>
          <a:xfrm>
            <a:off x="2643174" y="4357694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500"/>
                            </p:stCondLst>
                            <p:childTnLst>
                              <p:par>
                                <p:cTn id="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1" grpId="0"/>
      <p:bldP spid="42" grpId="0"/>
      <p:bldP spid="44" grpId="0"/>
      <p:bldP spid="45" grpId="0"/>
      <p:bldP spid="46" grpId="0"/>
      <p:bldP spid="47" grpId="0"/>
      <p:bldP spid="48" grpId="0"/>
      <p:bldP spid="6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Multimedia in ActiveMath?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83560"/>
            <a:ext cx="8229600" cy="5074440"/>
          </a:xfrm>
        </p:spPr>
        <p:txBody>
          <a:bodyPr/>
          <a:lstStyle/>
          <a:p>
            <a:r>
              <a:rPr lang="en-US" dirty="0" smtClean="0"/>
              <a:t>Integration of multimedia</a:t>
            </a:r>
          </a:p>
          <a:p>
            <a:pPr lvl="1"/>
            <a:r>
              <a:rPr lang="en-US" dirty="0" smtClean="0"/>
              <a:t>Animations</a:t>
            </a:r>
          </a:p>
          <a:p>
            <a:pPr lvl="1"/>
            <a:r>
              <a:rPr lang="en-US" dirty="0" smtClean="0"/>
              <a:t>Sound </a:t>
            </a:r>
            <a:r>
              <a:rPr lang="en-US" dirty="0" smtClean="0"/>
              <a:t>(?)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Integration of an (intelligent) agent</a:t>
            </a:r>
          </a:p>
          <a:p>
            <a:pPr lvl="1"/>
            <a:r>
              <a:rPr lang="en-US" dirty="0" smtClean="0"/>
              <a:t>Like Microsoft Office Agent</a:t>
            </a:r>
          </a:p>
          <a:p>
            <a:pPr lvl="1"/>
            <a:r>
              <a:rPr lang="en-US" dirty="0" smtClean="0"/>
              <a:t>Showing different gestures (being angry, being impressed)</a:t>
            </a:r>
            <a:br>
              <a:rPr lang="en-US" dirty="0" smtClean="0"/>
            </a:br>
            <a:r>
              <a:rPr lang="en-US" dirty="0" smtClean="0">
                <a:sym typeface="Wingdings"/>
              </a:rPr>
              <a:t> special type of hint, human-like attitude</a:t>
            </a: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83560"/>
            <a:ext cx="8229600" cy="5074440"/>
          </a:xfrm>
        </p:spPr>
        <p:txBody>
          <a:bodyPr>
            <a:normAutofit/>
          </a:bodyPr>
          <a:lstStyle/>
          <a:p>
            <a:pPr marL="582930" indent="-514350">
              <a:buFont typeface="+mj-lt"/>
              <a:buAutoNum type="arabicPeriod"/>
            </a:pPr>
            <a:r>
              <a:rPr lang="en-US" sz="2400" b="1" dirty="0" smtClean="0"/>
              <a:t>I. Arroyo et al.</a:t>
            </a:r>
            <a:r>
              <a:rPr lang="en-US" sz="2400" dirty="0" smtClean="0"/>
              <a:t> “Repairing Disengagement With Non-Invasive Interventions”</a:t>
            </a:r>
            <a:br>
              <a:rPr lang="en-US" sz="2400" dirty="0" smtClean="0"/>
            </a:b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http://ccbit.cs.umass.edu/people/ivon/AIED2007.PDF</a:t>
            </a:r>
            <a:br>
              <a:rPr lang="en-US" sz="16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800" i="1" dirty="0" smtClean="0">
                <a:cs typeface="Courier New" pitchFamily="49" charset="0"/>
              </a:rPr>
              <a:t>(Original paper on which the talk is based on)</a:t>
            </a:r>
            <a:endParaRPr lang="en-US" sz="1600" i="1" dirty="0" smtClean="0">
              <a:cs typeface="Courier New" pitchFamily="49" charset="0"/>
            </a:endParaRPr>
          </a:p>
          <a:p>
            <a:pPr marL="582930" indent="-514350">
              <a:buFont typeface="+mj-lt"/>
              <a:buAutoNum type="arabicPeriod"/>
            </a:pPr>
            <a:r>
              <a:rPr lang="en-US" sz="2400" b="1" dirty="0" smtClean="0"/>
              <a:t>I. Arroyo et al.</a:t>
            </a:r>
            <a:r>
              <a:rPr lang="en-US" sz="2400" dirty="0" smtClean="0"/>
              <a:t> “Wayang Outpost: Intelligent Tutoring for High Stakes Achievement Tests”</a:t>
            </a:r>
            <a:br>
              <a:rPr lang="en-US" sz="2400" dirty="0" smtClean="0"/>
            </a:b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http://wayang.cs.umass.edu/wayang/Wayang-Final.pdf</a:t>
            </a:r>
            <a:br>
              <a:rPr lang="en-US" sz="16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800" i="1" dirty="0" smtClean="0">
                <a:cs typeface="Courier New" pitchFamily="49" charset="0"/>
              </a:rPr>
              <a:t>(Paper on the Tutoring System Wayang Outpost)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marL="582930" indent="-514350">
              <a:buFont typeface="+mj-lt"/>
              <a:buAutoNum type="arabicPeriod"/>
            </a:pPr>
            <a:r>
              <a:rPr lang="en-US" sz="2400" b="1" dirty="0" smtClean="0"/>
              <a:t>B. M. McLaren et al.</a:t>
            </a:r>
            <a:r>
              <a:rPr lang="en-US" sz="2400" dirty="0" smtClean="0"/>
              <a:t> “The Help Tutor: Does Metacognitive Feedback Improve Students’ Help-Seeking Actions, Skills and Learning?”</a:t>
            </a:r>
            <a:br>
              <a:rPr lang="en-US" sz="2400" dirty="0" smtClean="0"/>
            </a:b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http://www.pitt.edu/~bmclaren/HelpTutor-ITS2006.pdf</a:t>
            </a:r>
            <a:br>
              <a:rPr lang="en-US" sz="16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800" i="1" dirty="0" smtClean="0">
                <a:cs typeface="Courier New" pitchFamily="49" charset="0"/>
              </a:rPr>
              <a:t>(Metacognitive feedback in an ITS to regulate help-seeking behavior)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83560"/>
            <a:ext cx="8401080" cy="4572000"/>
          </a:xfrm>
        </p:spPr>
        <p:txBody>
          <a:bodyPr>
            <a:normAutofit/>
          </a:bodyPr>
          <a:lstStyle/>
          <a:p>
            <a:pPr marL="582930" indent="-514350">
              <a:buFont typeface="+mj-lt"/>
              <a:buAutoNum type="arabicPeriod" startAt="4"/>
            </a:pPr>
            <a:r>
              <a:rPr lang="en-US" sz="2400" b="1" dirty="0" smtClean="0">
                <a:cs typeface="Courier New" pitchFamily="49" charset="0"/>
              </a:rPr>
              <a:t>R. Baker et al.</a:t>
            </a:r>
            <a:r>
              <a:rPr lang="en-US" sz="2400" dirty="0" smtClean="0">
                <a:cs typeface="Courier New" pitchFamily="49" charset="0"/>
              </a:rPr>
              <a:t> “</a:t>
            </a:r>
            <a:r>
              <a:rPr lang="en-US" sz="2400" dirty="0" smtClean="0"/>
              <a:t>Adapting to When Students Game an Intelligent Tutoring System”</a:t>
            </a:r>
            <a:r>
              <a:rPr lang="en-US" sz="2400" dirty="0" smtClean="0">
                <a:cs typeface="Courier New" pitchFamily="49" charset="0"/>
              </a:rPr>
              <a:t/>
            </a:r>
            <a:br>
              <a:rPr lang="en-US" sz="2400" dirty="0" smtClean="0">
                <a:cs typeface="Courier New" pitchFamily="49" charset="0"/>
              </a:rPr>
            </a:b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http://joazeirodebaker.net/ryan/Baker175.pdf</a:t>
            </a:r>
            <a:br>
              <a:rPr lang="en-US" sz="16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800" i="1" dirty="0" smtClean="0">
                <a:cs typeface="Courier New" pitchFamily="49" charset="0"/>
              </a:rPr>
              <a:t>(Impact of gaming on students)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marL="582930" indent="-514350">
              <a:buFont typeface="+mj-lt"/>
              <a:buAutoNum type="arabicPeriod" startAt="4"/>
            </a:pPr>
            <a:r>
              <a:rPr lang="en-US" sz="2400" b="1" dirty="0" smtClean="0"/>
              <a:t>R. Baker et al.</a:t>
            </a:r>
            <a:r>
              <a:rPr lang="en-US" sz="2400" dirty="0" smtClean="0"/>
              <a:t> “Detecting Student Misuse of Intelligent Tutoring Systems”</a:t>
            </a:r>
            <a:br>
              <a:rPr lang="en-US" sz="2400" dirty="0" smtClean="0"/>
            </a:b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http://joazeirodebaker.net/ryan/BCK2004MLFinal.pdf</a:t>
            </a:r>
            <a:br>
              <a:rPr lang="en-US" sz="16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800" i="1" dirty="0" smtClean="0">
                <a:cs typeface="Courier New" pitchFamily="49" charset="0"/>
              </a:rPr>
              <a:t>(Ideas on how to detect gaming)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marL="582930" indent="-514350">
              <a:buFont typeface="+mj-lt"/>
              <a:buAutoNum type="arabicPeriod" startAt="4"/>
            </a:pPr>
            <a:r>
              <a:rPr lang="en-US" sz="2400" b="1" dirty="0" smtClean="0"/>
              <a:t>J. Johns et al.</a:t>
            </a:r>
            <a:r>
              <a:rPr lang="en-US" sz="2400" dirty="0" smtClean="0"/>
              <a:t> “A Dynamic Mixture Model to Detect Student Motivation and Proficiency”</a:t>
            </a:r>
            <a:br>
              <a:rPr lang="en-US" sz="2400" dirty="0" smtClean="0"/>
            </a:b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www.cs.umass.edu/~johns/pubs/aaai06dmmirt.pdf</a:t>
            </a:r>
            <a:br>
              <a:rPr lang="de-DE" sz="1600" dirty="0" smtClean="0">
                <a:latin typeface="Courier New" pitchFamily="49" charset="0"/>
                <a:cs typeface="Courier New" pitchFamily="49" charset="0"/>
              </a:rPr>
            </a:br>
            <a:r>
              <a:rPr lang="de-DE" sz="1800" i="1" dirty="0" smtClean="0">
                <a:cs typeface="Courier New" pitchFamily="49" charset="0"/>
              </a:rPr>
              <a:t>(Item Response </a:t>
            </a:r>
            <a:r>
              <a:rPr lang="de-DE" sz="1800" i="1" dirty="0" err="1" smtClean="0">
                <a:cs typeface="Courier New" pitchFamily="49" charset="0"/>
              </a:rPr>
              <a:t>Theory</a:t>
            </a:r>
            <a:r>
              <a:rPr lang="de-DE" sz="1800" i="1" dirty="0" smtClean="0">
                <a:cs typeface="Courier New" pitchFamily="49" charset="0"/>
              </a:rPr>
              <a:t>, DMM-IRT)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457200" y="2928934"/>
            <a:ext cx="8229600" cy="714380"/>
          </a:xfrm>
        </p:spPr>
        <p:txBody>
          <a:bodyPr/>
          <a:lstStyle/>
          <a:p>
            <a:pPr algn="ctr"/>
            <a:r>
              <a:rPr lang="en-US" sz="5400" dirty="0" smtClean="0"/>
              <a:t>Thank you!</a:t>
            </a:r>
            <a:endParaRPr lang="en-US" sz="5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idea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83560"/>
            <a:ext cx="8229600" cy="4860150"/>
          </a:xfrm>
        </p:spPr>
        <p:txBody>
          <a:bodyPr>
            <a:normAutofit/>
          </a:bodyPr>
          <a:lstStyle/>
          <a:p>
            <a:r>
              <a:rPr lang="en-US" dirty="0" smtClean="0"/>
              <a:t>Students must be aware of</a:t>
            </a:r>
          </a:p>
          <a:p>
            <a:pPr lvl="1"/>
            <a:r>
              <a:rPr lang="en-US" dirty="0" smtClean="0"/>
              <a:t>productive and unproductive behaviors</a:t>
            </a:r>
          </a:p>
          <a:p>
            <a:pPr lvl="1"/>
            <a:r>
              <a:rPr lang="en-US" dirty="0" smtClean="0"/>
              <a:t>consequences of their actions (without blocking unproductive behavior) </a:t>
            </a:r>
            <a:r>
              <a:rPr lang="en-US" dirty="0" smtClean="0">
                <a:sym typeface="Wingdings"/>
              </a:rPr>
              <a:t> reflecting on actions</a:t>
            </a:r>
            <a:br>
              <a:rPr lang="en-US" dirty="0" smtClean="0">
                <a:sym typeface="Wingdings"/>
              </a:rPr>
            </a:br>
            <a:endParaRPr lang="en-US" dirty="0" smtClean="0"/>
          </a:p>
          <a:p>
            <a:r>
              <a:rPr lang="en-US" dirty="0" smtClean="0"/>
              <a:t>The idea: Pedagogical interventions that</a:t>
            </a:r>
          </a:p>
          <a:p>
            <a:pPr lvl="1"/>
            <a:r>
              <a:rPr lang="en-US" dirty="0" smtClean="0"/>
              <a:t>invite students to reflect on their progress (</a:t>
            </a:r>
            <a:r>
              <a:rPr lang="en-US" dirty="0" smtClean="0">
                <a:sym typeface="Wingdings"/>
              </a:rPr>
              <a:t> ‘meta-cognitive’ feedback)</a:t>
            </a:r>
            <a:endParaRPr lang="en-US" dirty="0" smtClean="0"/>
          </a:p>
          <a:p>
            <a:pPr lvl="1"/>
            <a:r>
              <a:rPr lang="en-US" dirty="0" smtClean="0"/>
              <a:t>let students understand what would be “good” behaviors (cf. “Tips” a few slides later)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457200" y="2928934"/>
            <a:ext cx="8229600" cy="714380"/>
          </a:xfrm>
        </p:spPr>
        <p:txBody>
          <a:bodyPr/>
          <a:lstStyle/>
          <a:p>
            <a:pPr algn="ctr"/>
            <a:r>
              <a:rPr lang="en-US" sz="5400" dirty="0" smtClean="0"/>
              <a:t>QUESTIONS?</a:t>
            </a:r>
            <a:endParaRPr lang="en-US" sz="5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experiment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3571868" y="5643578"/>
            <a:ext cx="2071702" cy="1071570"/>
          </a:xfrm>
          <a:prstGeom prst="rect">
            <a:avLst/>
          </a:prstGeom>
          <a:effectLst>
            <a:glow rad="101500">
              <a:schemeClr val="dk1">
                <a:alpha val="42000"/>
                <a:satMod val="120000"/>
              </a:schemeClr>
            </a:glow>
            <a:reflection blurRad="6350" stA="52000" endA="300" endPos="35000" dir="5400000" sy="-100000" algn="bl" rotWithShape="0"/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Tutoring System “Wayang Outpost”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7072330" y="2071678"/>
            <a:ext cx="1714512" cy="1000132"/>
          </a:xfrm>
          <a:prstGeom prst="rect">
            <a:avLst/>
          </a:prstGeom>
          <a:effectLst>
            <a:glow rad="63500">
              <a:schemeClr val="accent4">
                <a:alpha val="45000"/>
                <a:satMod val="120000"/>
              </a:schemeClr>
            </a:glow>
            <a:reflection blurRad="6350" stA="52000" endA="300" endPos="35000" dir="5400000" sy="-100000" algn="bl" rotWithShape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88 students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4714876" y="2071678"/>
            <a:ext cx="1714512" cy="1000132"/>
          </a:xfrm>
          <a:prstGeom prst="rect">
            <a:avLst/>
          </a:prstGeom>
          <a:effectLst>
            <a:glow rad="63500">
              <a:schemeClr val="accent4">
                <a:alpha val="45000"/>
                <a:satMod val="120000"/>
              </a:schemeClr>
            </a:glow>
            <a:reflection blurRad="6350" stA="52000" endA="300" endPos="35000" dir="5400000" sy="-100000" algn="bl" rotWithShape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 Group</a:t>
            </a:r>
            <a:endParaRPr lang="en-US" dirty="0"/>
          </a:p>
        </p:txBody>
      </p:sp>
      <p:sp>
        <p:nvSpPr>
          <p:cNvPr id="7" name="Rechteck 6"/>
          <p:cNvSpPr/>
          <p:nvPr/>
        </p:nvSpPr>
        <p:spPr>
          <a:xfrm>
            <a:off x="7286644" y="3786190"/>
            <a:ext cx="1714512" cy="1000132"/>
          </a:xfrm>
          <a:prstGeom prst="rect">
            <a:avLst/>
          </a:prstGeom>
          <a:effectLst>
            <a:glow rad="63500">
              <a:schemeClr val="accent4">
                <a:alpha val="45000"/>
                <a:satMod val="120000"/>
              </a:schemeClr>
            </a:glow>
            <a:reflection blurRad="6350" stA="52000" endA="300" endPos="35000" dir="5400000" sy="-100000" algn="bl" rotWithShape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Interventions Group</a:t>
            </a:r>
            <a:endParaRPr lang="en-US" dirty="0"/>
          </a:p>
        </p:txBody>
      </p:sp>
      <p:sp>
        <p:nvSpPr>
          <p:cNvPr id="8" name="Rechteck 7"/>
          <p:cNvSpPr/>
          <p:nvPr/>
        </p:nvSpPr>
        <p:spPr>
          <a:xfrm>
            <a:off x="5286380" y="3786190"/>
            <a:ext cx="1714512" cy="1000132"/>
          </a:xfrm>
          <a:prstGeom prst="rect">
            <a:avLst/>
          </a:prstGeom>
          <a:effectLst>
            <a:glow rad="63500">
              <a:schemeClr val="accent4">
                <a:alpha val="45000"/>
                <a:satMod val="120000"/>
              </a:schemeClr>
            </a:glow>
            <a:reflection blurRad="6350" stA="52000" endA="300" endPos="35000" dir="5400000" sy="-100000" algn="bl" rotWithShape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Tutor Control Group</a:t>
            </a:r>
            <a:endParaRPr lang="en-US" dirty="0"/>
          </a:p>
        </p:txBody>
      </p:sp>
      <p:cxnSp>
        <p:nvCxnSpPr>
          <p:cNvPr id="12" name="Gerade Verbindung mit Pfeil 11"/>
          <p:cNvCxnSpPr>
            <a:stCxn id="5" idx="2"/>
            <a:endCxn id="8" idx="0"/>
          </p:cNvCxnSpPr>
          <p:nvPr/>
        </p:nvCxnSpPr>
        <p:spPr>
          <a:xfrm rot="5400000">
            <a:off x="6679421" y="2536025"/>
            <a:ext cx="714380" cy="17859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>
            <a:stCxn id="5" idx="2"/>
            <a:endCxn id="7" idx="0"/>
          </p:cNvCxnSpPr>
          <p:nvPr/>
        </p:nvCxnSpPr>
        <p:spPr>
          <a:xfrm rot="16200000" flipH="1">
            <a:off x="7679553" y="3321843"/>
            <a:ext cx="714380" cy="21431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>
            <a:stCxn id="8" idx="2"/>
            <a:endCxn id="4" idx="0"/>
          </p:cNvCxnSpPr>
          <p:nvPr/>
        </p:nvCxnSpPr>
        <p:spPr>
          <a:xfrm rot="5400000">
            <a:off x="4947050" y="4446992"/>
            <a:ext cx="857256" cy="153591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>
            <a:stCxn id="7" idx="2"/>
            <a:endCxn id="4" idx="0"/>
          </p:cNvCxnSpPr>
          <p:nvPr/>
        </p:nvCxnSpPr>
        <p:spPr>
          <a:xfrm rot="5400000">
            <a:off x="5947182" y="3446860"/>
            <a:ext cx="857256" cy="353618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hteck 25"/>
          <p:cNvSpPr/>
          <p:nvPr/>
        </p:nvSpPr>
        <p:spPr>
          <a:xfrm>
            <a:off x="357158" y="1714488"/>
            <a:ext cx="1714512" cy="1000132"/>
          </a:xfrm>
          <a:prstGeom prst="rect">
            <a:avLst/>
          </a:prstGeom>
          <a:effectLst>
            <a:glow rad="63500">
              <a:schemeClr val="accent6">
                <a:alpha val="45000"/>
                <a:satMod val="120000"/>
              </a:schemeClr>
            </a:glow>
            <a:reflection blurRad="6350" stA="52000" endA="300" endPos="35000" dir="5400000" sy="-100000" algn="bl" rotWithShape="0"/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SAT</a:t>
            </a:r>
            <a:endParaRPr lang="en-US" dirty="0"/>
          </a:p>
        </p:txBody>
      </p:sp>
      <p:sp>
        <p:nvSpPr>
          <p:cNvPr id="27" name="Rechteck 26"/>
          <p:cNvSpPr/>
          <p:nvPr/>
        </p:nvSpPr>
        <p:spPr>
          <a:xfrm>
            <a:off x="2214546" y="1714488"/>
            <a:ext cx="1714512" cy="1000132"/>
          </a:xfrm>
          <a:prstGeom prst="rect">
            <a:avLst/>
          </a:prstGeom>
          <a:effectLst>
            <a:glow rad="63500">
              <a:schemeClr val="accent6">
                <a:alpha val="45000"/>
                <a:satMod val="120000"/>
              </a:schemeClr>
            </a:glow>
            <a:reflection blurRad="6350" stA="52000" endA="300" endPos="35000" dir="5400000" sy="-100000" algn="bl" rotWithShape="0"/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MCAS</a:t>
            </a:r>
            <a:endParaRPr lang="en-US" dirty="0"/>
          </a:p>
        </p:txBody>
      </p:sp>
      <p:sp>
        <p:nvSpPr>
          <p:cNvPr id="28" name="Rechteck 27"/>
          <p:cNvSpPr/>
          <p:nvPr/>
        </p:nvSpPr>
        <p:spPr>
          <a:xfrm>
            <a:off x="1285852" y="3929066"/>
            <a:ext cx="1714512" cy="1000132"/>
          </a:xfrm>
          <a:prstGeom prst="rect">
            <a:avLst/>
          </a:prstGeom>
          <a:effectLst>
            <a:glow rad="63500">
              <a:schemeClr val="accent6">
                <a:alpha val="45000"/>
                <a:satMod val="120000"/>
              </a:schemeClr>
            </a:glow>
            <a:reflection blurRad="6350" stA="52000" endA="300" endPos="35000" dir="5400000" sy="-100000" algn="bl" rotWithShape="0"/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 mathematics tests of 43 items</a:t>
            </a:r>
            <a:endParaRPr lang="en-US" dirty="0"/>
          </a:p>
        </p:txBody>
      </p:sp>
      <p:cxnSp>
        <p:nvCxnSpPr>
          <p:cNvPr id="45" name="Gerade Verbindung mit Pfeil 44"/>
          <p:cNvCxnSpPr>
            <a:stCxn id="26" idx="2"/>
            <a:endCxn id="28" idx="0"/>
          </p:cNvCxnSpPr>
          <p:nvPr/>
        </p:nvCxnSpPr>
        <p:spPr>
          <a:xfrm rot="16200000" flipH="1">
            <a:off x="1071538" y="2857496"/>
            <a:ext cx="1214446" cy="9286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>
            <a:stCxn id="27" idx="2"/>
            <a:endCxn id="28" idx="0"/>
          </p:cNvCxnSpPr>
          <p:nvPr/>
        </p:nvCxnSpPr>
        <p:spPr>
          <a:xfrm rot="5400000">
            <a:off x="2000232" y="2857496"/>
            <a:ext cx="1214446" cy="9286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9" name="Form 48"/>
          <p:cNvCxnSpPr>
            <a:stCxn id="28" idx="2"/>
            <a:endCxn id="4" idx="1"/>
          </p:cNvCxnSpPr>
          <p:nvPr/>
        </p:nvCxnSpPr>
        <p:spPr>
          <a:xfrm rot="16200000" flipH="1">
            <a:off x="2232406" y="4839900"/>
            <a:ext cx="1250165" cy="1428760"/>
          </a:xfrm>
          <a:prstGeom prst="bentConnector2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/>
        </p:nvSpPr>
        <p:spPr>
          <a:xfrm>
            <a:off x="3286116" y="5500702"/>
            <a:ext cx="2643206" cy="12858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Gewinkelte Verbindung 23"/>
          <p:cNvCxnSpPr>
            <a:stCxn id="27" idx="0"/>
          </p:cNvCxnSpPr>
          <p:nvPr/>
        </p:nvCxnSpPr>
        <p:spPr>
          <a:xfrm rot="16200000" flipH="1">
            <a:off x="3464711" y="1321579"/>
            <a:ext cx="857256" cy="1643074"/>
          </a:xfrm>
          <a:prstGeom prst="bentConnector4">
            <a:avLst>
              <a:gd name="adj1" fmla="val -26666"/>
              <a:gd name="adj2" fmla="val 76087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26" grpId="0" animBg="1"/>
      <p:bldP spid="27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Wayang Outpost Architecture</a:t>
            </a:r>
            <a:endParaRPr lang="en-US" dirty="0"/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r="28773"/>
          <a:stretch>
            <a:fillRect/>
          </a:stretch>
        </p:blipFill>
        <p:spPr bwMode="auto">
          <a:xfrm>
            <a:off x="1368000" y="1643050"/>
            <a:ext cx="6309377" cy="4423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feld 3"/>
          <p:cNvSpPr txBox="1"/>
          <p:nvPr/>
        </p:nvSpPr>
        <p:spPr>
          <a:xfrm>
            <a:off x="214282" y="6211693"/>
            <a:ext cx="8786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</a:t>
            </a:r>
            <a:br>
              <a:rPr lang="en-US" dirty="0" smtClean="0"/>
            </a:br>
            <a:r>
              <a:rPr lang="en-US" dirty="0" smtClean="0"/>
              <a:t>I. Arroyo et al. “Wayang Outpost: Intelligent Tutoring for High Stakes Achievement Tests”</a:t>
            </a:r>
            <a:endParaRPr lang="en-US" dirty="0"/>
          </a:p>
        </p:txBody>
      </p:sp>
      <p:cxnSp>
        <p:nvCxnSpPr>
          <p:cNvPr id="6" name="Gerade Verbindung 5"/>
          <p:cNvCxnSpPr/>
          <p:nvPr/>
        </p:nvCxnSpPr>
        <p:spPr>
          <a:xfrm rot="16800000" flipH="1">
            <a:off x="6408000" y="2664258"/>
            <a:ext cx="571504" cy="10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 rot="16200000" flipH="1">
            <a:off x="6415200" y="4929198"/>
            <a:ext cx="714381" cy="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 rot="16200000" flipH="1">
            <a:off x="7138800" y="4929198"/>
            <a:ext cx="714381" cy="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Wayang Outpost Architecture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Logging of performance data</a:t>
            </a:r>
          </a:p>
          <a:p>
            <a:pPr lvl="1"/>
            <a:r>
              <a:rPr lang="en-US" dirty="0" smtClean="0"/>
              <a:t>Latency</a:t>
            </a:r>
          </a:p>
          <a:p>
            <a:pPr lvl="1"/>
            <a:r>
              <a:rPr lang="en-US" dirty="0" smtClean="0"/>
              <a:t>Answer choice</a:t>
            </a:r>
          </a:p>
          <a:p>
            <a:pPr lvl="1"/>
            <a:r>
              <a:rPr lang="en-US" dirty="0" smtClean="0"/>
              <a:t>Hints requested</a:t>
            </a:r>
          </a:p>
          <a:p>
            <a:r>
              <a:rPr lang="en-US" dirty="0" smtClean="0"/>
              <a:t>Stored in centralized database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Wayang Outpost Interface</a:t>
            </a:r>
            <a:endParaRPr lang="en-US" dirty="0"/>
          </a:p>
        </p:txBody>
      </p:sp>
      <p:pic>
        <p:nvPicPr>
          <p:cNvPr id="604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r="954"/>
          <a:stretch>
            <a:fillRect/>
          </a:stretch>
        </p:blipFill>
        <p:spPr bwMode="auto">
          <a:xfrm>
            <a:off x="357158" y="1428736"/>
            <a:ext cx="37359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357694"/>
            <a:ext cx="2895574" cy="2369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5"/>
          <a:srcRect t="1083"/>
          <a:stretch>
            <a:fillRect/>
          </a:stretch>
        </p:blipFill>
        <p:spPr bwMode="auto">
          <a:xfrm>
            <a:off x="4500562" y="1464736"/>
            <a:ext cx="4362450" cy="328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feld 6"/>
          <p:cNvSpPr txBox="1"/>
          <p:nvPr/>
        </p:nvSpPr>
        <p:spPr>
          <a:xfrm>
            <a:off x="4572000" y="5715016"/>
            <a:ext cx="4429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</a:t>
            </a:r>
            <a:br>
              <a:rPr lang="en-US" dirty="0" smtClean="0"/>
            </a:br>
            <a:r>
              <a:rPr lang="en-US" dirty="0" smtClean="0"/>
              <a:t>I. Arroyo et al. “Wayang Outpost: Intelligent Tutoring for High Stakes Achievement Tests”</a:t>
            </a: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apetus">
  <a:themeElements>
    <a:clrScheme name="Iapetus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Iapetus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Iapetus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0</TotalTime>
  <Words>3628</Words>
  <Application>Microsoft Office PowerPoint</Application>
  <PresentationFormat>Bildschirmpräsentation (4:3)</PresentationFormat>
  <Paragraphs>595</Paragraphs>
  <Slides>50</Slides>
  <Notes>50</Notes>
  <HiddenSlides>14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50</vt:i4>
      </vt:variant>
    </vt:vector>
  </HeadingPairs>
  <TitlesOfParts>
    <vt:vector size="60" baseType="lpstr">
      <vt:lpstr>Arial</vt:lpstr>
      <vt:lpstr>Consolas</vt:lpstr>
      <vt:lpstr>Corbel</vt:lpstr>
      <vt:lpstr>Wingdings</vt:lpstr>
      <vt:lpstr>Wingdings 2</vt:lpstr>
      <vt:lpstr>Courier New</vt:lpstr>
      <vt:lpstr>Symbol</vt:lpstr>
      <vt:lpstr>Calibri</vt:lpstr>
      <vt:lpstr>Wingdings 3</vt:lpstr>
      <vt:lpstr>Iapetus</vt:lpstr>
      <vt:lpstr>Repairing Disengagement</vt:lpstr>
      <vt:lpstr>Motivation</vt:lpstr>
      <vt:lpstr>Motivation</vt:lpstr>
      <vt:lpstr>Another possibility</vt:lpstr>
      <vt:lpstr>The idea</vt:lpstr>
      <vt:lpstr>The experiment</vt:lpstr>
      <vt:lpstr>Wayang Outpost Architecture</vt:lpstr>
      <vt:lpstr>Wayang Outpost Architecture</vt:lpstr>
      <vt:lpstr>Wayang Outpost Interface</vt:lpstr>
      <vt:lpstr>The experiment</vt:lpstr>
      <vt:lpstr>Remarks on forming groups</vt:lpstr>
      <vt:lpstr>Performance Graphs</vt:lpstr>
      <vt:lpstr>Type of tips</vt:lpstr>
      <vt:lpstr>Type of tips</vt:lpstr>
      <vt:lpstr>Type of tips</vt:lpstr>
      <vt:lpstr>Procedure</vt:lpstr>
      <vt:lpstr>AN(C)OVA</vt:lpstr>
      <vt:lpstr>Test results</vt:lpstr>
      <vt:lpstr>Test results</vt:lpstr>
      <vt:lpstr>Test results</vt:lpstr>
      <vt:lpstr>Time as engagement-indicator?</vt:lpstr>
      <vt:lpstr>Effectiveness of interventions</vt:lpstr>
      <vt:lpstr>Median/Quartile statistics</vt:lpstr>
      <vt:lpstr>Hidden Markov Models</vt:lpstr>
      <vt:lpstr>Hidden Markov Models</vt:lpstr>
      <vt:lpstr>Hidden Markov Models</vt:lpstr>
      <vt:lpstr>Hidden Markov Models</vt:lpstr>
      <vt:lpstr>Item Response Theory</vt:lpstr>
      <vt:lpstr>Dynamic Mixture Model-IRT</vt:lpstr>
      <vt:lpstr>Engaged or not engaged, that is the question...</vt:lpstr>
      <vt:lpstr>Engaged or not engaged, that is the question...</vt:lpstr>
      <vt:lpstr>Is this model appropriate?</vt:lpstr>
      <vt:lpstr>Folie 33</vt:lpstr>
      <vt:lpstr>Folie 34</vt:lpstr>
      <vt:lpstr>Summary</vt:lpstr>
      <vt:lpstr>Summary</vt:lpstr>
      <vt:lpstr>Conclusions</vt:lpstr>
      <vt:lpstr>Performance Graphs</vt:lpstr>
      <vt:lpstr>Performance Graphs</vt:lpstr>
      <vt:lpstr>Performance Graphs</vt:lpstr>
      <vt:lpstr>When to provide interventions?</vt:lpstr>
      <vt:lpstr>Which interventions to show?</vt:lpstr>
      <vt:lpstr>Improve hints</vt:lpstr>
      <vt:lpstr>Type of student?</vt:lpstr>
      <vt:lpstr>DT for student classification</vt:lpstr>
      <vt:lpstr>Multimedia in ActiveMath?</vt:lpstr>
      <vt:lpstr>References</vt:lpstr>
      <vt:lpstr>References</vt:lpstr>
      <vt:lpstr>Thank you!</vt:lpstr>
      <vt:lpstr>QUESTIONS?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Repairing Disengagement</dc:title>
  <dc:creator>Jan Hendrik Dithmar</dc:creator>
  <cp:lastModifiedBy>Jan Hendrik Dithmar</cp:lastModifiedBy>
  <cp:revision>521</cp:revision>
  <dcterms:created xsi:type="dcterms:W3CDTF">2007-10-23T16:06:00Z</dcterms:created>
  <dcterms:modified xsi:type="dcterms:W3CDTF">2008-01-30T21:13:19Z</dcterms:modified>
</cp:coreProperties>
</file>